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59" r:id="rId2"/>
  </p:sldMasterIdLst>
  <p:notesMasterIdLst>
    <p:notesMasterId r:id="rId29"/>
  </p:notesMasterIdLst>
  <p:sldIdLst>
    <p:sldId id="345" r:id="rId3"/>
    <p:sldId id="344" r:id="rId4"/>
    <p:sldId id="317" r:id="rId5"/>
    <p:sldId id="269" r:id="rId6"/>
    <p:sldId id="340" r:id="rId7"/>
    <p:sldId id="338" r:id="rId8"/>
    <p:sldId id="326" r:id="rId9"/>
    <p:sldId id="273" r:id="rId10"/>
    <p:sldId id="332" r:id="rId11"/>
    <p:sldId id="348" r:id="rId12"/>
    <p:sldId id="334" r:id="rId13"/>
    <p:sldId id="349" r:id="rId14"/>
    <p:sldId id="350" r:id="rId15"/>
    <p:sldId id="327" r:id="rId16"/>
    <p:sldId id="328" r:id="rId17"/>
    <p:sldId id="329" r:id="rId18"/>
    <p:sldId id="330" r:id="rId19"/>
    <p:sldId id="331" r:id="rId20"/>
    <p:sldId id="351" r:id="rId21"/>
    <p:sldId id="333" r:id="rId22"/>
    <p:sldId id="352" r:id="rId23"/>
    <p:sldId id="335" r:id="rId24"/>
    <p:sldId id="336" r:id="rId25"/>
    <p:sldId id="337" r:id="rId26"/>
    <p:sldId id="354" r:id="rId27"/>
    <p:sldId id="353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2632"/>
    <a:srgbClr val="A78D6C"/>
    <a:srgbClr val="F4F4F4"/>
    <a:srgbClr val="076EB8"/>
    <a:srgbClr val="DADADA"/>
    <a:srgbClr val="003F7D"/>
    <a:srgbClr val="1189C0"/>
    <a:srgbClr val="349BE8"/>
    <a:srgbClr val="1570B6"/>
    <a:srgbClr val="D91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3" autoAdjust="0"/>
    <p:restoredTop sz="96647" autoAdjust="0"/>
  </p:normalViewPr>
  <p:slideViewPr>
    <p:cSldViewPr snapToGrid="0">
      <p:cViewPr varScale="1">
        <p:scale>
          <a:sx n="113" d="100"/>
          <a:sy n="113" d="100"/>
        </p:scale>
        <p:origin x="49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ags" Target="tags/tag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8F310-488D-49C1-BF77-D485224284EB}" type="datetimeFigureOut">
              <a:rPr lang="zh-CN" altLang="en-US" smtClean="0"/>
              <a:t>2024/12/17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84E957-5221-4EB9-8C96-59AB845FBC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443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87D3EB-B54C-4F31-BFEA-EC56E4C735F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634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5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84E957-5221-4EB9-8C96-59AB845FBC6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534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E3A23-DE27-4733-AAD0-97294330914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3270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9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530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0302DDE0-2B03-49F7-A0CD-49FDC3E7A358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5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85606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BFA8F372-2B29-4867-ACBF-9F45FA014AB4}" type="slidenum">
              <a:rPr lang="zh-CN" altLang="en-US" smtClean="0">
                <a:solidFill>
                  <a:srgbClr val="000000"/>
                </a:solidFill>
                <a:ea typeface="宋体" panose="02010600030101010101" pitchFamily="2" charset="-122"/>
              </a:rPr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6</a:t>
            </a:fld>
            <a:endParaRPr lang="en-US" altLang="zh-CN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17462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8E3A23-DE27-4733-AAD0-97294330914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3858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673B2F62-9111-4B75-A75B-2AFCB614ABC1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9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4696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684213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fld id="{673B2F62-9111-4B75-A75B-2AFCB614ABC1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10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5860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A0F9D-3357-4A94-85C8-3B842B870DC6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236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365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2098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2024/12/17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192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2024/12/17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622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561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2539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962635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50800" dist="381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 userDrawn="1"/>
        </p:nvSpPr>
        <p:spPr>
          <a:xfrm>
            <a:off x="9544289" y="354874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800" b="1" dirty="0">
                <a:solidFill>
                  <a:srgbClr val="A78D6C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LOGO</a:t>
            </a:r>
            <a:endParaRPr lang="zh-CN" altLang="en-US" sz="1800" b="1" dirty="0">
              <a:solidFill>
                <a:srgbClr val="A78D6C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10279314" y="36241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企业标志</a:t>
            </a:r>
          </a:p>
        </p:txBody>
      </p:sp>
      <p:sp>
        <p:nvSpPr>
          <p:cNvPr id="8" name="椭圆 7"/>
          <p:cNvSpPr/>
          <p:nvPr userDrawn="1"/>
        </p:nvSpPr>
        <p:spPr>
          <a:xfrm>
            <a:off x="11326320" y="493710"/>
            <a:ext cx="122043" cy="122042"/>
          </a:xfrm>
          <a:prstGeom prst="ellipse">
            <a:avLst/>
          </a:prstGeom>
          <a:solidFill>
            <a:srgbClr val="1C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9" name="椭圆 8"/>
          <p:cNvSpPr/>
          <p:nvPr userDrawn="1"/>
        </p:nvSpPr>
        <p:spPr>
          <a:xfrm>
            <a:off x="11531252" y="493710"/>
            <a:ext cx="122043" cy="122042"/>
          </a:xfrm>
          <a:prstGeom prst="ellipse">
            <a:avLst/>
          </a:prstGeom>
          <a:solidFill>
            <a:srgbClr val="A78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椭圆 9"/>
          <p:cNvSpPr/>
          <p:nvPr userDrawn="1"/>
        </p:nvSpPr>
        <p:spPr>
          <a:xfrm>
            <a:off x="11736185" y="493710"/>
            <a:ext cx="122043" cy="122042"/>
          </a:xfrm>
          <a:prstGeom prst="ellipse">
            <a:avLst/>
          </a:prstGeom>
          <a:solidFill>
            <a:srgbClr val="A38559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847" y="92414"/>
            <a:ext cx="1042116" cy="99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128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9671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设计页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56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r.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998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67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Landscap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2598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000">
        <p:random/>
      </p:transition>
    </mc:Choice>
    <mc:Fallback xmlns="">
      <p:transition spd="slow" advTm="2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 userDrawn="1"/>
        </p:nvSpPr>
        <p:spPr>
          <a:xfrm rot="2700000">
            <a:off x="869185" y="715524"/>
            <a:ext cx="505406" cy="505407"/>
          </a:xfrm>
          <a:prstGeom prst="roundRect">
            <a:avLst>
              <a:gd name="adj" fmla="val 9932"/>
            </a:avLst>
          </a:prstGeom>
          <a:gradFill>
            <a:gsLst>
              <a:gs pos="0">
                <a:srgbClr val="0A2C6B"/>
              </a:gs>
              <a:gs pos="100000">
                <a:srgbClr val="3988E1"/>
              </a:gs>
            </a:gsLst>
            <a:lin ang="13200000" scaled="0"/>
          </a:gradFill>
          <a:ln w="76200" cap="flat" cmpd="sng" algn="ctr">
            <a:noFill/>
            <a:prstDash val="solid"/>
            <a:miter lim="800000"/>
          </a:ln>
          <a:effectLst>
            <a:outerShdw blurRad="101600" dist="38100" dir="2700000" algn="tl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思源黑体" panose="020B0500000000000000" pitchFamily="34" charset="-122"/>
            </a:endParaRPr>
          </a:p>
        </p:txBody>
      </p:sp>
      <p:sp>
        <p:nvSpPr>
          <p:cNvPr id="9" name="圆角矩形 8"/>
          <p:cNvSpPr/>
          <p:nvPr userDrawn="1"/>
        </p:nvSpPr>
        <p:spPr>
          <a:xfrm rot="2700000">
            <a:off x="654024" y="715524"/>
            <a:ext cx="505406" cy="505407"/>
          </a:xfrm>
          <a:prstGeom prst="roundRect">
            <a:avLst>
              <a:gd name="adj" fmla="val 9932"/>
            </a:avLst>
          </a:prstGeom>
          <a:gradFill>
            <a:gsLst>
              <a:gs pos="100000">
                <a:srgbClr val="EEF3F6"/>
              </a:gs>
              <a:gs pos="0">
                <a:srgbClr val="CFDEE3"/>
              </a:gs>
            </a:gsLst>
            <a:lin ang="7800000" scaled="0"/>
          </a:gradFill>
          <a:ln w="76200" cap="flat" cmpd="sng" algn="ctr">
            <a:noFill/>
            <a:prstDash val="solid"/>
            <a:miter lim="800000"/>
          </a:ln>
          <a:effectLst>
            <a:outerShdw blurRad="101600" dist="38100" dir="2700000" algn="tl" rotWithShape="0">
              <a:prstClr val="black">
                <a:alpha val="3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3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ripple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0.07057 -3.7037E-6 " pathEditMode="relative" rAng="0" ptsTypes="AA">
                                      <p:cBhvr>
                                        <p:cTn id="12" dur="125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9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3.7037E-6 L -0.07435 -3.7037E-6 " pathEditMode="relative" rAng="0" ptsTypes="AA">
                                      <p:cBhvr>
                                        <p:cTn id="14" dur="12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2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3241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865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rot="20422810">
            <a:off x="6124578" y="-1174300"/>
            <a:ext cx="7400381" cy="8751817"/>
          </a:xfrm>
          <a:custGeom>
            <a:avLst/>
            <a:gdLst>
              <a:gd name="connsiteX0" fmla="*/ 970789 w 7400381"/>
              <a:gd name="connsiteY0" fmla="*/ 0 h 8751817"/>
              <a:gd name="connsiteX1" fmla="*/ 7400381 w 7400381"/>
              <a:gd name="connsiteY1" fmla="*/ 2291984 h 8751817"/>
              <a:gd name="connsiteX2" fmla="*/ 5097617 w 7400381"/>
              <a:gd name="connsiteY2" fmla="*/ 8751817 h 8751817"/>
              <a:gd name="connsiteX3" fmla="*/ 1 w 7400381"/>
              <a:gd name="connsiteY3" fmla="*/ 6934649 h 8751817"/>
              <a:gd name="connsiteX4" fmla="*/ 0 w 7400381"/>
              <a:gd name="connsiteY4" fmla="*/ 660158 h 8751817"/>
              <a:gd name="connsiteX5" fmla="*/ 660158 w 7400381"/>
              <a:gd name="connsiteY5" fmla="*/ 0 h 8751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00381" h="8751817">
                <a:moveTo>
                  <a:pt x="970789" y="0"/>
                </a:moveTo>
                <a:lnTo>
                  <a:pt x="7400381" y="2291984"/>
                </a:lnTo>
                <a:lnTo>
                  <a:pt x="5097617" y="8751817"/>
                </a:lnTo>
                <a:lnTo>
                  <a:pt x="1" y="6934649"/>
                </a:lnTo>
                <a:lnTo>
                  <a:pt x="0" y="660158"/>
                </a:lnTo>
                <a:cubicBezTo>
                  <a:pt x="0" y="295563"/>
                  <a:pt x="295563" y="0"/>
                  <a:pt x="660158" y="0"/>
                </a:cubicBezTo>
                <a:close/>
              </a:path>
            </a:pathLst>
          </a:custGeom>
          <a:solidFill>
            <a:srgbClr val="1C2632"/>
          </a:solidFill>
          <a:ln>
            <a:noFill/>
          </a:ln>
          <a:effectLst>
            <a:outerShdw blurRad="190500" dist="63500" dir="8100000" algn="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rot="20422810">
            <a:off x="6635037" y="286255"/>
            <a:ext cx="7142463" cy="7202998"/>
          </a:xfrm>
          <a:custGeom>
            <a:avLst/>
            <a:gdLst>
              <a:gd name="connsiteX0" fmla="*/ 7142462 w 7142462"/>
              <a:gd name="connsiteY0" fmla="*/ 743164 h 7202998"/>
              <a:gd name="connsiteX1" fmla="*/ 4839699 w 7142462"/>
              <a:gd name="connsiteY1" fmla="*/ 7202998 h 7202998"/>
              <a:gd name="connsiteX2" fmla="*/ 0 w 7142462"/>
              <a:gd name="connsiteY2" fmla="*/ 5477771 h 7202998"/>
              <a:gd name="connsiteX3" fmla="*/ 0 w 7142462"/>
              <a:gd name="connsiteY3" fmla="*/ 743704 h 7202998"/>
              <a:gd name="connsiteX4" fmla="*/ 743704 w 7142462"/>
              <a:gd name="connsiteY4" fmla="*/ 0 h 7202998"/>
              <a:gd name="connsiteX5" fmla="*/ 5057697 w 7142462"/>
              <a:gd name="connsiteY5" fmla="*/ 0 h 7202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2462" h="7202998">
                <a:moveTo>
                  <a:pt x="7142462" y="743164"/>
                </a:moveTo>
                <a:lnTo>
                  <a:pt x="4839699" y="7202998"/>
                </a:lnTo>
                <a:lnTo>
                  <a:pt x="0" y="5477771"/>
                </a:lnTo>
                <a:lnTo>
                  <a:pt x="0" y="743704"/>
                </a:lnTo>
                <a:cubicBezTo>
                  <a:pt x="0" y="332968"/>
                  <a:pt x="332968" y="0"/>
                  <a:pt x="743704" y="0"/>
                </a:cubicBezTo>
                <a:lnTo>
                  <a:pt x="5057697" y="0"/>
                </a:lnTo>
                <a:close/>
              </a:path>
            </a:pathLst>
          </a:custGeom>
          <a:blipFill dpi="0" rotWithShape="0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2390" y="1071598"/>
            <a:ext cx="57535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altLang="zh-CN" sz="4800" b="1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20000"/>
                    </a:srgbClr>
                  </a:outerShdw>
                </a:effectLst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Portfolio management with principal component analysis in a Hong Kong’s stock market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64717" y="4954758"/>
            <a:ext cx="2501145" cy="348464"/>
          </a:xfrm>
          <a:prstGeom prst="roundRect">
            <a:avLst>
              <a:gd name="adj" fmla="val 19650"/>
            </a:avLst>
          </a:prstGeom>
          <a:solidFill>
            <a:srgbClr val="A78D6C"/>
          </a:solidFill>
          <a:ln w="76200" cap="flat" cmpd="sng" algn="ctr">
            <a:noFill/>
            <a:prstDash val="solid"/>
            <a:miter lim="800000"/>
          </a:ln>
          <a:effectLst>
            <a:glow rad="63500">
              <a:srgbClr val="596481">
                <a:alpha val="10000"/>
              </a:srgbClr>
            </a:glow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000" kern="0" noProof="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Speaker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：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Zeng</a:t>
            </a:r>
            <a:r>
              <a:rPr kumimoji="0" lang="en-US" altLang="zh-CN" sz="10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 Yueqing 21096442</a:t>
            </a:r>
          </a:p>
          <a:p>
            <a:pPr marL="0" marR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000" kern="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                 </a:t>
            </a:r>
            <a:r>
              <a:rPr lang="en-US" altLang="zh-CN" sz="1000" kern="0" baseline="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Liu </a:t>
            </a:r>
            <a:r>
              <a:rPr lang="en-US" altLang="zh-CN" sz="1000" kern="0" baseline="0" dirty="0" err="1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Liangjie</a:t>
            </a:r>
            <a:r>
              <a:rPr lang="en-US" altLang="zh-CN" sz="1000" kern="0" baseline="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21094937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20422810">
            <a:off x="6615986" y="277444"/>
            <a:ext cx="7142463" cy="7202998"/>
          </a:xfrm>
          <a:custGeom>
            <a:avLst/>
            <a:gdLst>
              <a:gd name="connsiteX0" fmla="*/ 7142462 w 7142462"/>
              <a:gd name="connsiteY0" fmla="*/ 743164 h 7202998"/>
              <a:gd name="connsiteX1" fmla="*/ 4839699 w 7142462"/>
              <a:gd name="connsiteY1" fmla="*/ 7202998 h 7202998"/>
              <a:gd name="connsiteX2" fmla="*/ 0 w 7142462"/>
              <a:gd name="connsiteY2" fmla="*/ 5477771 h 7202998"/>
              <a:gd name="connsiteX3" fmla="*/ 0 w 7142462"/>
              <a:gd name="connsiteY3" fmla="*/ 743704 h 7202998"/>
              <a:gd name="connsiteX4" fmla="*/ 743704 w 7142462"/>
              <a:gd name="connsiteY4" fmla="*/ 0 h 7202998"/>
              <a:gd name="connsiteX5" fmla="*/ 5057697 w 7142462"/>
              <a:gd name="connsiteY5" fmla="*/ 0 h 7202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42462" h="7202998">
                <a:moveTo>
                  <a:pt x="7142462" y="743164"/>
                </a:moveTo>
                <a:lnTo>
                  <a:pt x="4839699" y="7202998"/>
                </a:lnTo>
                <a:lnTo>
                  <a:pt x="0" y="5477771"/>
                </a:lnTo>
                <a:lnTo>
                  <a:pt x="0" y="743704"/>
                </a:lnTo>
                <a:cubicBezTo>
                  <a:pt x="0" y="332968"/>
                  <a:pt x="332968" y="0"/>
                  <a:pt x="743704" y="0"/>
                </a:cubicBezTo>
                <a:lnTo>
                  <a:pt x="5057697" y="0"/>
                </a:lnTo>
                <a:close/>
              </a:path>
            </a:pathLst>
          </a:custGeom>
          <a:solidFill>
            <a:srgbClr val="1C2632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456651">
            <a:off x="8234521" y="2042300"/>
            <a:ext cx="3647243" cy="348082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250" y="297085"/>
            <a:ext cx="985109" cy="940161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3609812" y="4927697"/>
            <a:ext cx="1389202" cy="375525"/>
          </a:xfrm>
          <a:prstGeom prst="roundRect">
            <a:avLst>
              <a:gd name="adj" fmla="val 19650"/>
            </a:avLst>
          </a:prstGeom>
          <a:noFill/>
          <a:ln w="12700" cap="flat" cmpd="sng" algn="ctr">
            <a:solidFill>
              <a:srgbClr val="A78D6C"/>
            </a:solidFill>
            <a:prstDash val="solid"/>
            <a:miter lim="800000"/>
          </a:ln>
          <a:effectLst>
            <a:glow rad="63500">
              <a:srgbClr val="596481">
                <a:alpha val="10000"/>
              </a:srgbClr>
            </a:glow>
            <a:outerShdw blurRad="127000" dist="63500" dir="2700000" algn="tl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000" kern="0" dirty="0">
                <a:solidFill>
                  <a:srgbClr val="1C2632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Time</a:t>
            </a:r>
            <a:r>
              <a:rPr kumimoji="0" lang="zh-CN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1C2632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：</a:t>
            </a: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1C2632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rPr>
              <a:t>2024-12-18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srgbClr val="1C2632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043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7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7" grpId="0" animBg="1"/>
      <p:bldP spid="9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244422" y="341783"/>
            <a:ext cx="5144948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Apply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PCA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to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Correlation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Matrix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8AEB58-8F13-946E-30D0-F9C7203AE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1834"/>
            <a:ext cx="6096000" cy="48743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5E9C82-F72D-22CD-F514-F215CE37E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91834"/>
            <a:ext cx="6096000" cy="48743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B125B5-46E3-741B-F80C-F8179E4D1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8763" y="-32451"/>
            <a:ext cx="1634252" cy="102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72210"/>
      </p:ext>
    </p:extLst>
  </p:cSld>
  <p:clrMapOvr>
    <a:masterClrMapping/>
  </p:clrMapOvr>
  <p:transition spd="slow" advClick="0" advTm="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190757" y="856851"/>
            <a:ext cx="698500" cy="701675"/>
          </a:xfrm>
          <a:prstGeom prst="ellipse">
            <a:avLst/>
          </a:prstGeom>
          <a:solidFill>
            <a:srgbClr val="1C2632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lIns="91431" tIns="45715" rIns="91431" bIns="45715" anchor="ctr"/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TW" sz="3200" dirty="0">
                <a:solidFill>
                  <a:srgbClr val="F2F2F2"/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1</a:t>
            </a:r>
            <a:endParaRPr lang="zh-CN" altLang="en-US" sz="3200" dirty="0">
              <a:solidFill>
                <a:srgbClr val="F2F2F2"/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  <a:sym typeface="Calibri" panose="020F0502020204030204" pitchFamily="34" charset="0"/>
            </a:endParaRPr>
          </a:p>
        </p:txBody>
      </p:sp>
      <p:sp>
        <p:nvSpPr>
          <p:cNvPr id="11" name="Freeform 42"/>
          <p:cNvSpPr>
            <a:spLocks noEditPoints="1" noChangeArrowheads="1"/>
          </p:cNvSpPr>
          <p:nvPr/>
        </p:nvSpPr>
        <p:spPr bwMode="auto">
          <a:xfrm>
            <a:off x="343949" y="1007662"/>
            <a:ext cx="392112" cy="395288"/>
          </a:xfrm>
          <a:custGeom>
            <a:avLst/>
            <a:gdLst>
              <a:gd name="T0" fmla="*/ 661681284 w 121"/>
              <a:gd name="T1" fmla="*/ 0 h 121"/>
              <a:gd name="T2" fmla="*/ 0 w 121"/>
              <a:gd name="T3" fmla="*/ 681087023 h 121"/>
              <a:gd name="T4" fmla="*/ 661681284 w 121"/>
              <a:gd name="T5" fmla="*/ 1351010219 h 121"/>
              <a:gd name="T6" fmla="*/ 1334387766 w 121"/>
              <a:gd name="T7" fmla="*/ 681087023 h 121"/>
              <a:gd name="T8" fmla="*/ 661681284 w 121"/>
              <a:gd name="T9" fmla="*/ 0 h 121"/>
              <a:gd name="T10" fmla="*/ 661681284 w 121"/>
              <a:gd name="T11" fmla="*/ 1239355239 h 121"/>
              <a:gd name="T12" fmla="*/ 110278554 w 121"/>
              <a:gd name="T13" fmla="*/ 681087023 h 121"/>
              <a:gd name="T14" fmla="*/ 661681284 w 121"/>
              <a:gd name="T15" fmla="*/ 111654980 h 121"/>
              <a:gd name="T16" fmla="*/ 1224109212 w 121"/>
              <a:gd name="T17" fmla="*/ 681087023 h 121"/>
              <a:gd name="T18" fmla="*/ 661681284 w 121"/>
              <a:gd name="T19" fmla="*/ 1239355239 h 12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"/>
              <a:gd name="T31" fmla="*/ 0 h 121"/>
              <a:gd name="T32" fmla="*/ 121 w 121"/>
              <a:gd name="T33" fmla="*/ 121 h 12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" h="121">
                <a:moveTo>
                  <a:pt x="60" y="0"/>
                </a:moveTo>
                <a:cubicBezTo>
                  <a:pt x="27" y="0"/>
                  <a:pt x="0" y="27"/>
                  <a:pt x="0" y="61"/>
                </a:cubicBezTo>
                <a:cubicBezTo>
                  <a:pt x="0" y="94"/>
                  <a:pt x="27" y="121"/>
                  <a:pt x="60" y="121"/>
                </a:cubicBezTo>
                <a:cubicBezTo>
                  <a:pt x="94" y="121"/>
                  <a:pt x="121" y="94"/>
                  <a:pt x="121" y="61"/>
                </a:cubicBezTo>
                <a:cubicBezTo>
                  <a:pt x="121" y="27"/>
                  <a:pt x="94" y="0"/>
                  <a:pt x="60" y="0"/>
                </a:cubicBezTo>
                <a:close/>
                <a:moveTo>
                  <a:pt x="60" y="111"/>
                </a:moveTo>
                <a:cubicBezTo>
                  <a:pt x="32" y="111"/>
                  <a:pt x="10" y="89"/>
                  <a:pt x="10" y="61"/>
                </a:cubicBezTo>
                <a:cubicBezTo>
                  <a:pt x="10" y="33"/>
                  <a:pt x="32" y="10"/>
                  <a:pt x="60" y="10"/>
                </a:cubicBezTo>
                <a:cubicBezTo>
                  <a:pt x="88" y="10"/>
                  <a:pt x="111" y="33"/>
                  <a:pt x="111" y="61"/>
                </a:cubicBezTo>
                <a:cubicBezTo>
                  <a:pt x="111" y="89"/>
                  <a:pt x="88" y="111"/>
                  <a:pt x="60" y="1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425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244421" y="341783"/>
            <a:ext cx="4282461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Select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Retained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Components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D3792B-C97D-A31F-C8EB-E09C62A6864E}"/>
              </a:ext>
            </a:extLst>
          </p:cNvPr>
          <p:cNvSpPr txBox="1"/>
          <p:nvPr/>
        </p:nvSpPr>
        <p:spPr>
          <a:xfrm>
            <a:off x="993903" y="936089"/>
            <a:ext cx="30556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cumulative variance desired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5445F710-8A71-0699-D53D-B7D2F525E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449" y="1402950"/>
            <a:ext cx="2387600" cy="8001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3D89FA-8CAD-AB11-2EC1-316126DAE2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57" y="2383238"/>
            <a:ext cx="5448300" cy="3467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82C979-9BF1-4DC9-1838-9C8981615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3703" y="0"/>
            <a:ext cx="5448300" cy="34671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3F784AC-784B-F118-55B4-47294E6D9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5878" y="3390900"/>
            <a:ext cx="54483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26492"/>
      </p:ext>
    </p:extLst>
  </p:cSld>
  <p:clrMapOvr>
    <a:masterClrMapping/>
  </p:clrMapOvr>
  <p:transition spd="slow" advClick="0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4"/>
          <p:cNvSpPr>
            <a:spLocks noChangeArrowheads="1"/>
          </p:cNvSpPr>
          <p:nvPr/>
        </p:nvSpPr>
        <p:spPr bwMode="auto">
          <a:xfrm>
            <a:off x="190757" y="856851"/>
            <a:ext cx="698500" cy="701675"/>
          </a:xfrm>
          <a:prstGeom prst="ellipse">
            <a:avLst/>
          </a:prstGeom>
          <a:solidFill>
            <a:srgbClr val="1C2632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lIns="91431" tIns="45715" rIns="91431" bIns="45715" anchor="ctr"/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TW" sz="3200" dirty="0">
                <a:solidFill>
                  <a:srgbClr val="F2F2F2"/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2</a:t>
            </a:r>
            <a:endParaRPr lang="zh-CN" altLang="en-US" sz="3200" dirty="0">
              <a:solidFill>
                <a:srgbClr val="F2F2F2"/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  <a:sym typeface="Calibri" panose="020F0502020204030204" pitchFamily="34" charset="0"/>
            </a:endParaRPr>
          </a:p>
        </p:txBody>
      </p:sp>
      <p:sp>
        <p:nvSpPr>
          <p:cNvPr id="11" name="Freeform 42"/>
          <p:cNvSpPr>
            <a:spLocks noEditPoints="1" noChangeArrowheads="1"/>
          </p:cNvSpPr>
          <p:nvPr/>
        </p:nvSpPr>
        <p:spPr bwMode="auto">
          <a:xfrm>
            <a:off x="343949" y="1007662"/>
            <a:ext cx="392112" cy="395288"/>
          </a:xfrm>
          <a:custGeom>
            <a:avLst/>
            <a:gdLst>
              <a:gd name="T0" fmla="*/ 661681284 w 121"/>
              <a:gd name="T1" fmla="*/ 0 h 121"/>
              <a:gd name="T2" fmla="*/ 0 w 121"/>
              <a:gd name="T3" fmla="*/ 681087023 h 121"/>
              <a:gd name="T4" fmla="*/ 661681284 w 121"/>
              <a:gd name="T5" fmla="*/ 1351010219 h 121"/>
              <a:gd name="T6" fmla="*/ 1334387766 w 121"/>
              <a:gd name="T7" fmla="*/ 681087023 h 121"/>
              <a:gd name="T8" fmla="*/ 661681284 w 121"/>
              <a:gd name="T9" fmla="*/ 0 h 121"/>
              <a:gd name="T10" fmla="*/ 661681284 w 121"/>
              <a:gd name="T11" fmla="*/ 1239355239 h 121"/>
              <a:gd name="T12" fmla="*/ 110278554 w 121"/>
              <a:gd name="T13" fmla="*/ 681087023 h 121"/>
              <a:gd name="T14" fmla="*/ 661681284 w 121"/>
              <a:gd name="T15" fmla="*/ 111654980 h 121"/>
              <a:gd name="T16" fmla="*/ 1224109212 w 121"/>
              <a:gd name="T17" fmla="*/ 681087023 h 121"/>
              <a:gd name="T18" fmla="*/ 661681284 w 121"/>
              <a:gd name="T19" fmla="*/ 1239355239 h 12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"/>
              <a:gd name="T31" fmla="*/ 0 h 121"/>
              <a:gd name="T32" fmla="*/ 121 w 121"/>
              <a:gd name="T33" fmla="*/ 121 h 12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" h="121">
                <a:moveTo>
                  <a:pt x="60" y="0"/>
                </a:moveTo>
                <a:cubicBezTo>
                  <a:pt x="27" y="0"/>
                  <a:pt x="0" y="27"/>
                  <a:pt x="0" y="61"/>
                </a:cubicBezTo>
                <a:cubicBezTo>
                  <a:pt x="0" y="94"/>
                  <a:pt x="27" y="121"/>
                  <a:pt x="60" y="121"/>
                </a:cubicBezTo>
                <a:cubicBezTo>
                  <a:pt x="94" y="121"/>
                  <a:pt x="121" y="94"/>
                  <a:pt x="121" y="61"/>
                </a:cubicBezTo>
                <a:cubicBezTo>
                  <a:pt x="121" y="27"/>
                  <a:pt x="94" y="0"/>
                  <a:pt x="60" y="0"/>
                </a:cubicBezTo>
                <a:close/>
                <a:moveTo>
                  <a:pt x="60" y="111"/>
                </a:moveTo>
                <a:cubicBezTo>
                  <a:pt x="32" y="111"/>
                  <a:pt x="10" y="89"/>
                  <a:pt x="10" y="61"/>
                </a:cubicBezTo>
                <a:cubicBezTo>
                  <a:pt x="10" y="33"/>
                  <a:pt x="32" y="10"/>
                  <a:pt x="60" y="10"/>
                </a:cubicBezTo>
                <a:cubicBezTo>
                  <a:pt x="88" y="10"/>
                  <a:pt x="111" y="33"/>
                  <a:pt x="111" y="61"/>
                </a:cubicBezTo>
                <a:cubicBezTo>
                  <a:pt x="111" y="89"/>
                  <a:pt x="88" y="111"/>
                  <a:pt x="60" y="1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425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244421" y="341783"/>
            <a:ext cx="4282461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Select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Retained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Components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  <a:sym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D3792B-C97D-A31F-C8EB-E09C62A6864E}"/>
              </a:ext>
            </a:extLst>
          </p:cNvPr>
          <p:cNvSpPr txBox="1"/>
          <p:nvPr/>
        </p:nvSpPr>
        <p:spPr>
          <a:xfrm>
            <a:off x="993903" y="936089"/>
            <a:ext cx="15649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Kaiser’s rule</a:t>
            </a:r>
            <a:r>
              <a:rPr lang="en-US" altLang="zh-TW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HK" sz="200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3762EF-3882-FBF4-6633-1D7507FC589A}"/>
              </a:ext>
            </a:extLst>
          </p:cNvPr>
          <p:cNvSpPr txBox="1"/>
          <p:nvPr/>
        </p:nvSpPr>
        <p:spPr>
          <a:xfrm>
            <a:off x="2558883" y="972201"/>
            <a:ext cx="67505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retaining principal components that have an eigenvalue greater than 1.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D4149C-3413-C804-971E-C748F5D9D6C9}"/>
              </a:ext>
            </a:extLst>
          </p:cNvPr>
          <p:cNvSpPr txBox="1"/>
          <p:nvPr/>
        </p:nvSpPr>
        <p:spPr>
          <a:xfrm>
            <a:off x="1244421" y="1402950"/>
            <a:ext cx="102363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retained components 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zh-TW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period</a:t>
            </a:r>
            <a:r>
              <a:rPr lang="zh-TW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are:['PC[1 2 3 4]’] </a:t>
            </a:r>
          </a:p>
          <a:p>
            <a:r>
              <a:rPr lang="en-HK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retained components 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2008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</a:t>
            </a:r>
            <a:r>
              <a:rPr lang="zh-TW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crisis</a:t>
            </a:r>
            <a:r>
              <a:rPr lang="zh-TW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are:['PC[1 2 3 5]’] </a:t>
            </a:r>
          </a:p>
          <a:p>
            <a:r>
              <a:rPr lang="en-HK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retained components 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altLang="zh-TW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2008</a:t>
            </a:r>
            <a:r>
              <a:rPr lang="zh-TW" altLang="en-US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financial</a:t>
            </a:r>
            <a:r>
              <a:rPr lang="zh-TW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crisis</a:t>
            </a:r>
            <a:r>
              <a:rPr lang="zh-TW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are :['PC[1 2 3 4]']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2B5D288F-A18D-66BA-C3D6-1F07BCE1A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57" y="2727325"/>
            <a:ext cx="698500" cy="701675"/>
          </a:xfrm>
          <a:prstGeom prst="ellipse">
            <a:avLst/>
          </a:prstGeom>
          <a:solidFill>
            <a:srgbClr val="1C2632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lIns="91431" tIns="45715" rIns="91431" bIns="45715" anchor="ctr"/>
          <a:lstStyle>
            <a:lvl1pPr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TW" sz="3200" dirty="0">
                <a:solidFill>
                  <a:srgbClr val="F2F2F2"/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Calibri" panose="020F0502020204030204" pitchFamily="34" charset="0"/>
              </a:rPr>
              <a:t>3</a:t>
            </a:r>
            <a:endParaRPr lang="zh-CN" altLang="en-US" sz="3200" dirty="0">
              <a:solidFill>
                <a:srgbClr val="F2F2F2"/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  <a:sym typeface="Calibri" panose="020F0502020204030204" pitchFamily="34" charset="0"/>
            </a:endParaRPr>
          </a:p>
        </p:txBody>
      </p:sp>
      <p:sp>
        <p:nvSpPr>
          <p:cNvPr id="8" name="Freeform 42">
            <a:extLst>
              <a:ext uri="{FF2B5EF4-FFF2-40B4-BE49-F238E27FC236}">
                <a16:creationId xmlns:a16="http://schemas.microsoft.com/office/drawing/2014/main" id="{4A042580-DEC4-3336-2805-91008FE9C4D0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343949" y="2878136"/>
            <a:ext cx="392112" cy="395288"/>
          </a:xfrm>
          <a:custGeom>
            <a:avLst/>
            <a:gdLst>
              <a:gd name="T0" fmla="*/ 661681284 w 121"/>
              <a:gd name="T1" fmla="*/ 0 h 121"/>
              <a:gd name="T2" fmla="*/ 0 w 121"/>
              <a:gd name="T3" fmla="*/ 681087023 h 121"/>
              <a:gd name="T4" fmla="*/ 661681284 w 121"/>
              <a:gd name="T5" fmla="*/ 1351010219 h 121"/>
              <a:gd name="T6" fmla="*/ 1334387766 w 121"/>
              <a:gd name="T7" fmla="*/ 681087023 h 121"/>
              <a:gd name="T8" fmla="*/ 661681284 w 121"/>
              <a:gd name="T9" fmla="*/ 0 h 121"/>
              <a:gd name="T10" fmla="*/ 661681284 w 121"/>
              <a:gd name="T11" fmla="*/ 1239355239 h 121"/>
              <a:gd name="T12" fmla="*/ 110278554 w 121"/>
              <a:gd name="T13" fmla="*/ 681087023 h 121"/>
              <a:gd name="T14" fmla="*/ 661681284 w 121"/>
              <a:gd name="T15" fmla="*/ 111654980 h 121"/>
              <a:gd name="T16" fmla="*/ 1224109212 w 121"/>
              <a:gd name="T17" fmla="*/ 681087023 h 121"/>
              <a:gd name="T18" fmla="*/ 661681284 w 121"/>
              <a:gd name="T19" fmla="*/ 1239355239 h 121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"/>
              <a:gd name="T31" fmla="*/ 0 h 121"/>
              <a:gd name="T32" fmla="*/ 121 w 121"/>
              <a:gd name="T33" fmla="*/ 121 h 121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" h="121">
                <a:moveTo>
                  <a:pt x="60" y="0"/>
                </a:moveTo>
                <a:cubicBezTo>
                  <a:pt x="27" y="0"/>
                  <a:pt x="0" y="27"/>
                  <a:pt x="0" y="61"/>
                </a:cubicBezTo>
                <a:cubicBezTo>
                  <a:pt x="0" y="94"/>
                  <a:pt x="27" y="121"/>
                  <a:pt x="60" y="121"/>
                </a:cubicBezTo>
                <a:cubicBezTo>
                  <a:pt x="94" y="121"/>
                  <a:pt x="121" y="94"/>
                  <a:pt x="121" y="61"/>
                </a:cubicBezTo>
                <a:cubicBezTo>
                  <a:pt x="121" y="27"/>
                  <a:pt x="94" y="0"/>
                  <a:pt x="60" y="0"/>
                </a:cubicBezTo>
                <a:close/>
                <a:moveTo>
                  <a:pt x="60" y="111"/>
                </a:moveTo>
                <a:cubicBezTo>
                  <a:pt x="32" y="111"/>
                  <a:pt x="10" y="89"/>
                  <a:pt x="10" y="61"/>
                </a:cubicBezTo>
                <a:cubicBezTo>
                  <a:pt x="10" y="33"/>
                  <a:pt x="32" y="10"/>
                  <a:pt x="60" y="10"/>
                </a:cubicBezTo>
                <a:cubicBezTo>
                  <a:pt x="88" y="10"/>
                  <a:pt x="111" y="33"/>
                  <a:pt x="111" y="61"/>
                </a:cubicBezTo>
                <a:cubicBezTo>
                  <a:pt x="111" y="89"/>
                  <a:pt x="88" y="111"/>
                  <a:pt x="60" y="1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425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AEC8D1-9C95-4D5D-F162-E61FEBE01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0649"/>
            <a:ext cx="4254821" cy="27330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4166DD-FAB2-9308-6BF9-D845D7628D52}"/>
              </a:ext>
            </a:extLst>
          </p:cNvPr>
          <p:cNvSpPr txBox="1"/>
          <p:nvPr/>
        </p:nvSpPr>
        <p:spPr>
          <a:xfrm>
            <a:off x="1042449" y="2880794"/>
            <a:ext cx="7092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scree graph</a:t>
            </a:r>
            <a:r>
              <a:rPr lang="en-US" altLang="zh-TW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HK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plot of eigenvalue against</a:t>
            </a:r>
            <a:r>
              <a:rPr lang="zh-TW" alt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component number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7C1894-F885-5412-2863-0BB6DFA8A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949" y="3579809"/>
            <a:ext cx="4072329" cy="26158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1E2827-5688-2096-9CD7-8DC39C1E2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0899" y="3670134"/>
            <a:ext cx="3791101" cy="24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149537"/>
      </p:ext>
    </p:extLst>
  </p:cSld>
  <p:clrMapOvr>
    <a:masterClrMapping/>
  </p:clrMapOvr>
  <p:transition spd="slow" advClick="0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3674533"/>
            <a:ext cx="12192000" cy="205669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3547798" y="3983024"/>
            <a:ext cx="53456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Personnel Business Recruitment Talents raining Elite Management Training TemplaRecruiTraining anagening Template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127000" dist="38100" dir="2700000" algn="tl">
                  <a:srgbClr val="000000">
                    <a:alpha val="20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127000" dist="38100" dir="2700000" algn="tl">
                  <a:srgbClr val="000000">
                    <a:alpha val="20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 rot="16200000" flipH="1">
            <a:off x="11620484" y="193272"/>
            <a:ext cx="434867" cy="449451"/>
          </a:xfrm>
          <a:prstGeom prst="triangle">
            <a:avLst>
              <a:gd name="adj" fmla="val 0"/>
            </a:avLst>
          </a:prstGeom>
          <a:solidFill>
            <a:srgbClr val="1C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943145" y="2071647"/>
            <a:ext cx="872353" cy="0"/>
          </a:xfrm>
          <a:prstGeom prst="line">
            <a:avLst/>
          </a:prstGeom>
          <a:ln w="76200">
            <a:solidFill>
              <a:srgbClr val="A78D6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69535" y="2296717"/>
            <a:ext cx="1103028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Portfolio Strategy Analysis Using PCA </a:t>
            </a:r>
          </a:p>
          <a:p>
            <a:r>
              <a:rPr lang="en-US" altLang="zh-CN" sz="4800" dirty="0"/>
              <a:t>and Risk Parity Methods</a:t>
            </a:r>
            <a:endParaRPr lang="zh-CN" altLang="en-US" sz="4800" spc="-15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4187" y="1021839"/>
            <a:ext cx="47437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A78D6C"/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PART 03</a:t>
            </a:r>
            <a:endParaRPr lang="zh-CN" altLang="en-US" sz="4400" b="1" dirty="0">
              <a:solidFill>
                <a:srgbClr val="A78D6C"/>
              </a:solidFill>
              <a:effectLst>
                <a:outerShdw blurRad="127000" dist="38100" dir="2700000" algn="tl">
                  <a:srgbClr val="000000">
                    <a:alpha val="20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" y="3880202"/>
            <a:ext cx="12192000" cy="2977798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" y="3880204"/>
            <a:ext cx="12192003" cy="2997219"/>
          </a:xfrm>
          <a:prstGeom prst="rect">
            <a:avLst/>
          </a:prstGeom>
          <a:solidFill>
            <a:srgbClr val="1C263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8021" y="3853569"/>
            <a:ext cx="3581795" cy="34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10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/>
      <p:bldP spid="31" grpId="0" animBg="1"/>
      <p:bldP spid="33" grpId="0"/>
      <p:bldP spid="34" grpId="0"/>
      <p:bldP spid="43" grpId="0" animBg="1"/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BB5C62-C3CE-87AC-220E-E9952F20C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8" r="20103"/>
          <a:stretch/>
        </p:blipFill>
        <p:spPr>
          <a:xfrm rot="16200000">
            <a:off x="3315183" y="-1932089"/>
            <a:ext cx="5561636" cy="1164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2994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CE4580-0E12-ABAB-C1A2-B05F008A1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2"/>
          <a:stretch/>
        </p:blipFill>
        <p:spPr>
          <a:xfrm rot="16200000">
            <a:off x="2874192" y="-1906009"/>
            <a:ext cx="6728018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796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3CA29C-25A0-3C2C-F9F6-8B44FA82A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2" t="-35" r="137" b="-806"/>
          <a:stretch/>
        </p:blipFill>
        <p:spPr>
          <a:xfrm rot="16200000">
            <a:off x="2979799" y="-1804143"/>
            <a:ext cx="6433458" cy="1089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210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C1939A9-E197-5366-0043-3B3C30699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1677" y="-1425677"/>
            <a:ext cx="6868645" cy="9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162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0FCC89-C81F-01C3-B8D9-C9E5C315E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0"/>
          <a:stretch/>
        </p:blipFill>
        <p:spPr>
          <a:xfrm rot="16200000">
            <a:off x="2782457" y="-1971000"/>
            <a:ext cx="6858000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94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E3EA13-8C40-8F78-F930-008E3B057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0"/>
          <a:stretch/>
        </p:blipFill>
        <p:spPr>
          <a:xfrm rot="16200000">
            <a:off x="2939828" y="-1971000"/>
            <a:ext cx="6858000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59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>
          <a:xfrm rot="2700000">
            <a:off x="-2211144" y="487380"/>
            <a:ext cx="5887795" cy="5886335"/>
          </a:xfrm>
          <a:custGeom>
            <a:avLst/>
            <a:gdLst>
              <a:gd name="connsiteX0" fmla="*/ 1035536 w 5887795"/>
              <a:gd name="connsiteY0" fmla="*/ 0 h 5886334"/>
              <a:gd name="connsiteX1" fmla="*/ 5128747 w 5887795"/>
              <a:gd name="connsiteY1" fmla="*/ 0 h 5886334"/>
              <a:gd name="connsiteX2" fmla="*/ 5887795 w 5887795"/>
              <a:gd name="connsiteY2" fmla="*/ 759047 h 5886334"/>
              <a:gd name="connsiteX3" fmla="*/ 5887794 w 5887795"/>
              <a:gd name="connsiteY3" fmla="*/ 4849336 h 5886334"/>
              <a:gd name="connsiteX4" fmla="*/ 4850797 w 5887795"/>
              <a:gd name="connsiteY4" fmla="*/ 5886334 h 5886334"/>
              <a:gd name="connsiteX5" fmla="*/ 0 w 5887795"/>
              <a:gd name="connsiteY5" fmla="*/ 1035537 h 5886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87795" h="5886334">
                <a:moveTo>
                  <a:pt x="1035536" y="0"/>
                </a:moveTo>
                <a:lnTo>
                  <a:pt x="5128747" y="0"/>
                </a:lnTo>
                <a:cubicBezTo>
                  <a:pt x="5547958" y="0"/>
                  <a:pt x="5887794" y="339837"/>
                  <a:pt x="5887795" y="759047"/>
                </a:cubicBezTo>
                <a:lnTo>
                  <a:pt x="5887794" y="4849336"/>
                </a:lnTo>
                <a:lnTo>
                  <a:pt x="4850797" y="5886334"/>
                </a:lnTo>
                <a:lnTo>
                  <a:pt x="0" y="1035537"/>
                </a:lnTo>
                <a:close/>
              </a:path>
            </a:pathLst>
          </a:custGeom>
          <a:solidFill>
            <a:srgbClr val="1C2632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1834033" y="4541440"/>
            <a:ext cx="2337919" cy="2330631"/>
          </a:xfrm>
          <a:custGeom>
            <a:avLst/>
            <a:gdLst>
              <a:gd name="connsiteX0" fmla="*/ 2331843 w 2337918"/>
              <a:gd name="connsiteY0" fmla="*/ 0 h 2330631"/>
              <a:gd name="connsiteX1" fmla="*/ 2337918 w 2337918"/>
              <a:gd name="connsiteY1" fmla="*/ 0 h 2330631"/>
              <a:gd name="connsiteX2" fmla="*/ 2337918 w 2337918"/>
              <a:gd name="connsiteY2" fmla="*/ 685129 h 2330631"/>
              <a:gd name="connsiteX3" fmla="*/ 691560 w 2337918"/>
              <a:gd name="connsiteY3" fmla="*/ 2330631 h 2330631"/>
              <a:gd name="connsiteX4" fmla="*/ 0 w 2337918"/>
              <a:gd name="connsiteY4" fmla="*/ 2330631 h 2330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7918" h="2330631">
                <a:moveTo>
                  <a:pt x="2331843" y="0"/>
                </a:moveTo>
                <a:lnTo>
                  <a:pt x="2337918" y="0"/>
                </a:lnTo>
                <a:lnTo>
                  <a:pt x="2337918" y="685129"/>
                </a:lnTo>
                <a:lnTo>
                  <a:pt x="691560" y="2330631"/>
                </a:lnTo>
                <a:lnTo>
                  <a:pt x="0" y="2330631"/>
                </a:lnTo>
                <a:close/>
              </a:path>
            </a:pathLst>
          </a:custGeom>
          <a:solidFill>
            <a:srgbClr val="A78D6C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79"/>
          <p:cNvSpPr txBox="1"/>
          <p:nvPr/>
        </p:nvSpPr>
        <p:spPr>
          <a:xfrm>
            <a:off x="1219362" y="2791049"/>
            <a:ext cx="24625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Impact MT Std" pitchFamily="34" charset="0"/>
                <a:ea typeface="思源黑体" panose="020B0500000000000000" pitchFamily="34" charset="-122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Impact MT Std" pitchFamily="34" charset="0"/>
              <a:ea typeface="思源黑体" panose="020B0500000000000000" pitchFamily="34" charset="-122"/>
            </a:endParaRPr>
          </a:p>
        </p:txBody>
      </p:sp>
      <p:sp>
        <p:nvSpPr>
          <p:cNvPr id="64" name="PA_文本框 57"/>
          <p:cNvSpPr txBox="1"/>
          <p:nvPr>
            <p:custDataLst>
              <p:tags r:id="rId1"/>
            </p:custDataLst>
          </p:nvPr>
        </p:nvSpPr>
        <p:spPr>
          <a:xfrm rot="5400000">
            <a:off x="-1936880" y="3145110"/>
            <a:ext cx="497904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000" dirty="0">
                <a:solidFill>
                  <a:schemeClr val="bg1">
                    <a:alpha val="50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A dream need to work out a summary report dream need to work out a need out a summary report </a:t>
            </a:r>
            <a:r>
              <a:rPr lang="en-US" altLang="zh-CN" sz="1000" dirty="0" err="1">
                <a:solidFill>
                  <a:schemeClr val="bg1">
                    <a:alpha val="50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summaryA</a:t>
            </a:r>
            <a:r>
              <a:rPr lang="en-US" altLang="zh-CN" sz="1000" dirty="0">
                <a:solidFill>
                  <a:schemeClr val="bg1">
                    <a:alpha val="50000"/>
                  </a:schemeClr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 dream need to work</a:t>
            </a:r>
            <a:endParaRPr lang="zh-CN" altLang="en-US" sz="1000" dirty="0">
              <a:solidFill>
                <a:schemeClr val="bg1">
                  <a:alpha val="50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927802" y="817971"/>
            <a:ext cx="5081381" cy="5386090"/>
            <a:chOff x="-2661250" y="865711"/>
            <a:chExt cx="5081380" cy="5386090"/>
          </a:xfrm>
        </p:grpSpPr>
        <p:sp>
          <p:nvSpPr>
            <p:cNvPr id="49" name="椭圆 48"/>
            <p:cNvSpPr/>
            <p:nvPr/>
          </p:nvSpPr>
          <p:spPr>
            <a:xfrm>
              <a:off x="-2661250" y="1024887"/>
              <a:ext cx="5081380" cy="5081380"/>
            </a:xfrm>
            <a:prstGeom prst="ellipse">
              <a:avLst/>
            </a:prstGeom>
            <a:noFill/>
            <a:ln w="317500">
              <a:solidFill>
                <a:srgbClr val="A78D6C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-2326586" y="865711"/>
              <a:ext cx="4596129" cy="53860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4400" dirty="0">
                  <a:solidFill>
                    <a:srgbClr val="A78D6C">
                      <a:alpha val="30000"/>
                    </a:srgbClr>
                  </a:solidFill>
                  <a:latin typeface="字魂35号-经典雅黑" panose="00000500000000000000" pitchFamily="2" charset="-122"/>
                  <a:ea typeface="字魂35号-经典雅黑" panose="00000500000000000000" pitchFamily="2" charset="-122"/>
                </a:rPr>
                <a:t>＄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053631" y="1457699"/>
            <a:ext cx="4919006" cy="954107"/>
            <a:chOff x="6786893" y="1305683"/>
            <a:chExt cx="4919006" cy="954107"/>
          </a:xfrm>
        </p:grpSpPr>
        <p:sp>
          <p:nvSpPr>
            <p:cNvPr id="8" name="文本框 7"/>
            <p:cNvSpPr txBox="1"/>
            <p:nvPr/>
          </p:nvSpPr>
          <p:spPr>
            <a:xfrm>
              <a:off x="7977562" y="1305683"/>
              <a:ext cx="3728337" cy="954107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阿里巴巴普惠体 Heavy" pitchFamily="18" charset="-122"/>
                  <a:cs typeface="Times New Roman" panose="02020603050405020304" pitchFamily="18" charset="0"/>
                </a:rPr>
                <a:t>Hong Kong market and data Introduction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阿里巴巴普惠体 Heavy" pitchFamily="18" charset="-122"/>
                <a:cs typeface="Times New Roman" panose="02020603050405020304" pitchFamily="18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6786893" y="1354047"/>
              <a:ext cx="10534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rgbClr val="A78D6C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01.</a:t>
              </a:r>
              <a:endParaRPr lang="zh-CN" altLang="en-US" sz="4800" dirty="0">
                <a:solidFill>
                  <a:srgbClr val="A78D6C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053631" y="2614614"/>
            <a:ext cx="4305157" cy="847922"/>
            <a:chOff x="6786893" y="1337122"/>
            <a:chExt cx="4305157" cy="847922"/>
          </a:xfrm>
        </p:grpSpPr>
        <p:sp>
          <p:nvSpPr>
            <p:cNvPr id="55" name="文本框 54"/>
            <p:cNvSpPr txBox="1"/>
            <p:nvPr/>
          </p:nvSpPr>
          <p:spPr>
            <a:xfrm>
              <a:off x="8028362" y="1337122"/>
              <a:ext cx="3063688" cy="661207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altLang="zh-TW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阿里巴巴普惠体 Heavy" pitchFamily="18" charset="-122"/>
                  <a:cs typeface="Times New Roman" panose="02020603050405020304" pitchFamily="18" charset="0"/>
                </a:rPr>
                <a:t>PCA</a:t>
              </a:r>
              <a:r>
                <a:rPr lang="zh-TW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HK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阿里巴巴普惠体 Heavy" pitchFamily="18" charset="-122"/>
                  <a:cs typeface="Times New Roman" panose="02020603050405020304" pitchFamily="18" charset="0"/>
                </a:rPr>
                <a:t>Methods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6786893" y="1354047"/>
              <a:ext cx="10534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rgbClr val="A78D6C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02.</a:t>
              </a:r>
              <a:endParaRPr lang="zh-CN" altLang="en-US" sz="4800" dirty="0">
                <a:solidFill>
                  <a:srgbClr val="A78D6C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53631" y="3708651"/>
            <a:ext cx="4254358" cy="1815882"/>
            <a:chOff x="6786893" y="1305683"/>
            <a:chExt cx="4254358" cy="1815882"/>
          </a:xfrm>
        </p:grpSpPr>
        <p:sp>
          <p:nvSpPr>
            <p:cNvPr id="61" name="文本框 60"/>
            <p:cNvSpPr txBox="1"/>
            <p:nvPr/>
          </p:nvSpPr>
          <p:spPr>
            <a:xfrm>
              <a:off x="7977563" y="1305683"/>
              <a:ext cx="3063688" cy="181588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ea typeface="阿里巴巴普惠体 Heavy" pitchFamily="18" charset="-122"/>
                  <a:cs typeface="Times New Roman" panose="02020603050405020304" pitchFamily="18" charset="0"/>
                </a:rPr>
                <a:t>Portfolio Strategy Analysis Using PCA and Risk Parity Methods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阿里巴巴普惠体 Heavy" pitchFamily="18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6786893" y="1354047"/>
              <a:ext cx="105349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rgbClr val="A78D6C"/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黑体" panose="020B0500000000000000" pitchFamily="34" charset="-122"/>
                  <a:ea typeface="思源黑体" panose="020B0500000000000000" pitchFamily="34" charset="-122"/>
                </a:rPr>
                <a:t>03.</a:t>
              </a:r>
              <a:endParaRPr lang="zh-CN" altLang="en-US" sz="4800" dirty="0">
                <a:solidFill>
                  <a:srgbClr val="A78D6C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9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86201" y="13691"/>
            <a:ext cx="453651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  <a:r>
              <a:rPr lang="en-US" altLang="zh-CN" sz="100" dirty="0">
                <a:noFill/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1284932622"/>
      </p:ext>
    </p:extLst>
  </p:cSld>
  <p:clrMapOvr>
    <a:masterClrMapping/>
  </p:clrMapOvr>
  <p:transition spd="slow" advClick="0" advTm="0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 tmFilter="0,0; .5, 1; 1, 1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34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-1.66667E-6 4.81481E-6 L -1.66667E-6 -0.07223 " pathEditMode="relative" rAng="0" ptsTypes="AA">
                                          <p:cBhvr>
                                            <p:cTn id="27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28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9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30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31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8" grpId="0" animBg="1"/>
          <p:bldP spid="3" grpId="0"/>
          <p:bldP spid="3" grpId="1"/>
          <p:bldP spid="6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" dur="500" tmFilter="0,0; .5, 1; 1, 1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34" presetClass="emph" presetSubtype="0" fill="hold" grpId="1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-1.66667E-6 4.81481E-6 L -1.66667E-6 -0.07223 " pathEditMode="relative" rAng="0" ptsTypes="AA">
                                          <p:cBhvr>
                                            <p:cTn id="27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3611"/>
                                        </p:animMotion>
                                        <p:animRot by="1500000">
                                          <p:cBhvr>
                                            <p:cTn id="28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29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30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31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2" presetID="2" presetClass="entr" presetSubtype="2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7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6" presetID="2" presetClass="entr" presetSubtype="2" fill="hold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2" grpId="0" animBg="1"/>
          <p:bldP spid="38" grpId="0" animBg="1"/>
          <p:bldP spid="3" grpId="0"/>
          <p:bldP spid="3" grpId="1"/>
          <p:bldP spid="64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0E62C1-3B20-0341-DC12-7D28169CDA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0"/>
          <a:stretch/>
        </p:blipFill>
        <p:spPr>
          <a:xfrm rot="16200000">
            <a:off x="2809199" y="-1971000"/>
            <a:ext cx="6858000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123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D1E966-8C9C-C2AA-EECA-81FAF5B86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568677" y="-1425677"/>
            <a:ext cx="6868645" cy="9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63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D967C2-E696-EFBA-9147-9A74BC2CD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0"/>
          <a:stretch/>
        </p:blipFill>
        <p:spPr>
          <a:xfrm rot="16200000">
            <a:off x="2928942" y="-1971000"/>
            <a:ext cx="6858000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24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9FE7F02-0222-9C92-CBF3-B0D62FD821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0"/>
          <a:stretch/>
        </p:blipFill>
        <p:spPr>
          <a:xfrm rot="16200000">
            <a:off x="2907171" y="-1971000"/>
            <a:ext cx="6858000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01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8BBA134-EA28-30DD-3E8B-6B9C6E7D8C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7"/>
          <a:stretch/>
        </p:blipFill>
        <p:spPr>
          <a:xfrm rot="16200000">
            <a:off x="3024816" y="-2077759"/>
            <a:ext cx="6644482" cy="10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94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297E3E-2DBB-2679-6815-1DD2497F8000}"/>
              </a:ext>
            </a:extLst>
          </p:cNvPr>
          <p:cNvSpPr txBox="1"/>
          <p:nvPr/>
        </p:nvSpPr>
        <p:spPr>
          <a:xfrm>
            <a:off x="5125155" y="2664178"/>
            <a:ext cx="232230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142745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2ED4953-D506-4F76-0AFA-CB4D0C977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006992" y="-850960"/>
            <a:ext cx="5938531" cy="840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095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3674533"/>
            <a:ext cx="12192000" cy="205669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3547798" y="3983024"/>
            <a:ext cx="53456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Personnel Business Recruitment Talents raining Elite Management Training TemplaRecruiTraining anagening Template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127000" dist="38100" dir="2700000" algn="tl">
                  <a:srgbClr val="000000">
                    <a:alpha val="20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127000" dist="38100" dir="2700000" algn="tl">
                  <a:srgbClr val="000000">
                    <a:alpha val="20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3" name="等腰三角形 52"/>
          <p:cNvSpPr/>
          <p:nvPr/>
        </p:nvSpPr>
        <p:spPr>
          <a:xfrm rot="16200000" flipH="1">
            <a:off x="11620484" y="193272"/>
            <a:ext cx="434867" cy="449451"/>
          </a:xfrm>
          <a:prstGeom prst="triangle">
            <a:avLst>
              <a:gd name="adj" fmla="val 0"/>
            </a:avLst>
          </a:prstGeom>
          <a:solidFill>
            <a:srgbClr val="1C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943145" y="2071647"/>
            <a:ext cx="872353" cy="0"/>
          </a:xfrm>
          <a:prstGeom prst="line">
            <a:avLst/>
          </a:prstGeom>
          <a:ln w="76200">
            <a:solidFill>
              <a:srgbClr val="A78D6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769535" y="2296717"/>
            <a:ext cx="11293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altLang="zh-CN" sz="5400" spc="-15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Hong Kong market and data Introduction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854187" y="1021839"/>
            <a:ext cx="47437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A78D6C"/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PART 01</a:t>
            </a:r>
            <a:endParaRPr lang="zh-CN" altLang="en-US" sz="4400" b="1" dirty="0">
              <a:solidFill>
                <a:srgbClr val="A78D6C"/>
              </a:solidFill>
              <a:effectLst>
                <a:outerShdw blurRad="127000" dist="38100" dir="2700000" algn="tl">
                  <a:srgbClr val="000000">
                    <a:alpha val="20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" y="3880202"/>
            <a:ext cx="12192000" cy="2977798"/>
          </a:xfrm>
          <a:prstGeom prst="rect">
            <a:avLst/>
          </a:prstGeom>
          <a:blipFill dpi="0"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" y="3880204"/>
            <a:ext cx="12192003" cy="2997219"/>
          </a:xfrm>
          <a:prstGeom prst="rect">
            <a:avLst/>
          </a:prstGeom>
          <a:solidFill>
            <a:srgbClr val="1C263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803403" y="5025603"/>
            <a:ext cx="57836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Personnel Business Recruitment Talents raining Elite Management Training TemplaRecruiTraining anagening Template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effectLst>
                <a:outerShdw blurRad="127000" dist="38100" dir="2700000" algn="tl">
                  <a:srgbClr val="000000">
                    <a:alpha val="20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bg1">
                  <a:lumMod val="95000"/>
                </a:schemeClr>
              </a:solidFill>
              <a:effectLst>
                <a:outerShdw blurRad="127000" dist="38100" dir="2700000" algn="tl">
                  <a:srgbClr val="000000">
                    <a:alpha val="20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8021" y="3853569"/>
            <a:ext cx="3581795" cy="34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98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9" grpId="0"/>
      <p:bldP spid="53" grpId="0" animBg="1"/>
      <p:bldP spid="34" grpId="0"/>
      <p:bldP spid="63" grpId="0"/>
      <p:bldP spid="24" grpId="0" animBg="1"/>
      <p:bldP spid="25" grpId="0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10798510" y="1824628"/>
            <a:ext cx="479700" cy="4604972"/>
            <a:chOff x="10994103" y="1484783"/>
            <a:chExt cx="502571" cy="4824537"/>
          </a:xfrm>
        </p:grpSpPr>
        <p:sp>
          <p:nvSpPr>
            <p:cNvPr id="37" name="等腰三角形 6"/>
            <p:cNvSpPr/>
            <p:nvPr/>
          </p:nvSpPr>
          <p:spPr>
            <a:xfrm rot="16200000" flipH="1">
              <a:off x="10693937" y="1784949"/>
              <a:ext cx="1102903" cy="502571"/>
            </a:xfrm>
            <a:custGeom>
              <a:avLst/>
              <a:gdLst>
                <a:gd name="connsiteX0" fmla="*/ 0 w 693325"/>
                <a:gd name="connsiteY0" fmla="*/ 728790 h 728790"/>
                <a:gd name="connsiteX1" fmla="*/ 693325 w 693325"/>
                <a:gd name="connsiteY1" fmla="*/ 0 h 728790"/>
                <a:gd name="connsiteX2" fmla="*/ 693325 w 693325"/>
                <a:gd name="connsiteY2" fmla="*/ 728790 h 728790"/>
                <a:gd name="connsiteX3" fmla="*/ 0 w 693325"/>
                <a:gd name="connsiteY3" fmla="*/ 728790 h 728790"/>
                <a:gd name="connsiteX0" fmla="*/ 0 w 1102903"/>
                <a:gd name="connsiteY0" fmla="*/ 500190 h 500190"/>
                <a:gd name="connsiteX1" fmla="*/ 1102903 w 1102903"/>
                <a:gd name="connsiteY1" fmla="*/ 0 h 500190"/>
                <a:gd name="connsiteX2" fmla="*/ 693325 w 1102903"/>
                <a:gd name="connsiteY2" fmla="*/ 500190 h 500190"/>
                <a:gd name="connsiteX3" fmla="*/ 0 w 1102903"/>
                <a:gd name="connsiteY3" fmla="*/ 500190 h 500190"/>
                <a:gd name="connsiteX0" fmla="*/ 0 w 1102903"/>
                <a:gd name="connsiteY0" fmla="*/ 500190 h 502571"/>
                <a:gd name="connsiteX1" fmla="*/ 1102903 w 1102903"/>
                <a:gd name="connsiteY1" fmla="*/ 0 h 502571"/>
                <a:gd name="connsiteX2" fmla="*/ 729047 w 1102903"/>
                <a:gd name="connsiteY2" fmla="*/ 502571 h 502571"/>
                <a:gd name="connsiteX3" fmla="*/ 0 w 1102903"/>
                <a:gd name="connsiteY3" fmla="*/ 500190 h 50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2903" h="502571">
                  <a:moveTo>
                    <a:pt x="0" y="500190"/>
                  </a:moveTo>
                  <a:lnTo>
                    <a:pt x="1102903" y="0"/>
                  </a:lnTo>
                  <a:lnTo>
                    <a:pt x="729047" y="502571"/>
                  </a:lnTo>
                  <a:lnTo>
                    <a:pt x="0" y="50019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 flipH="1">
              <a:off x="11001690" y="2578162"/>
              <a:ext cx="1" cy="373115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685044" y="1049662"/>
            <a:ext cx="479700" cy="4604972"/>
            <a:chOff x="695325" y="1484783"/>
            <a:chExt cx="502571" cy="4824537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40" name="等腰三角形 6"/>
            <p:cNvSpPr/>
            <p:nvPr/>
          </p:nvSpPr>
          <p:spPr>
            <a:xfrm rot="5400000">
              <a:off x="395159" y="1784949"/>
              <a:ext cx="1102903" cy="502571"/>
            </a:xfrm>
            <a:custGeom>
              <a:avLst/>
              <a:gdLst>
                <a:gd name="connsiteX0" fmla="*/ 0 w 693325"/>
                <a:gd name="connsiteY0" fmla="*/ 728790 h 728790"/>
                <a:gd name="connsiteX1" fmla="*/ 693325 w 693325"/>
                <a:gd name="connsiteY1" fmla="*/ 0 h 728790"/>
                <a:gd name="connsiteX2" fmla="*/ 693325 w 693325"/>
                <a:gd name="connsiteY2" fmla="*/ 728790 h 728790"/>
                <a:gd name="connsiteX3" fmla="*/ 0 w 693325"/>
                <a:gd name="connsiteY3" fmla="*/ 728790 h 728790"/>
                <a:gd name="connsiteX0" fmla="*/ 0 w 1102903"/>
                <a:gd name="connsiteY0" fmla="*/ 500190 h 500190"/>
                <a:gd name="connsiteX1" fmla="*/ 1102903 w 1102903"/>
                <a:gd name="connsiteY1" fmla="*/ 0 h 500190"/>
                <a:gd name="connsiteX2" fmla="*/ 693325 w 1102903"/>
                <a:gd name="connsiteY2" fmla="*/ 500190 h 500190"/>
                <a:gd name="connsiteX3" fmla="*/ 0 w 1102903"/>
                <a:gd name="connsiteY3" fmla="*/ 500190 h 500190"/>
                <a:gd name="connsiteX0" fmla="*/ 0 w 1102903"/>
                <a:gd name="connsiteY0" fmla="*/ 500190 h 502571"/>
                <a:gd name="connsiteX1" fmla="*/ 1102903 w 1102903"/>
                <a:gd name="connsiteY1" fmla="*/ 0 h 502571"/>
                <a:gd name="connsiteX2" fmla="*/ 729047 w 1102903"/>
                <a:gd name="connsiteY2" fmla="*/ 502571 h 502571"/>
                <a:gd name="connsiteX3" fmla="*/ 0 w 1102903"/>
                <a:gd name="connsiteY3" fmla="*/ 500190 h 50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2903" h="502571">
                  <a:moveTo>
                    <a:pt x="0" y="500190"/>
                  </a:moveTo>
                  <a:lnTo>
                    <a:pt x="1102903" y="0"/>
                  </a:lnTo>
                  <a:lnTo>
                    <a:pt x="729047" y="502571"/>
                  </a:lnTo>
                  <a:lnTo>
                    <a:pt x="0" y="50019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1190309" y="2578162"/>
              <a:ext cx="0" cy="3731158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6028593" y="1413734"/>
            <a:ext cx="5154903" cy="695624"/>
            <a:chOff x="6212764" y="1588075"/>
            <a:chExt cx="5400675" cy="728790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46" name="五边形 45"/>
            <p:cNvSpPr/>
            <p:nvPr/>
          </p:nvSpPr>
          <p:spPr>
            <a:xfrm flipH="1">
              <a:off x="6212764" y="1588075"/>
              <a:ext cx="5400675" cy="728790"/>
            </a:xfrm>
            <a:prstGeom prst="homePlate">
              <a:avLst/>
            </a:prstGeom>
            <a:solidFill>
              <a:srgbClr val="A78D6C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47" name="TextBox 19"/>
            <p:cNvSpPr txBox="1"/>
            <p:nvPr/>
          </p:nvSpPr>
          <p:spPr>
            <a:xfrm>
              <a:off x="6959215" y="1614391"/>
              <a:ext cx="3907770" cy="6250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HK" altLang="zh-CN" sz="2800" dirty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  <a:sym typeface="+mn-lt"/>
                </a:rPr>
                <a:t>Hang Seng Index (HSI)</a:t>
              </a:r>
              <a:endParaRPr lang="zh-CN" altLang="en-US" sz="28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1244422" y="341783"/>
            <a:ext cx="3933368" cy="430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rPr>
              <a:t>Hong Kong Stock Market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pic>
        <p:nvPicPr>
          <p:cNvPr id="1030" name="Picture 6" descr="二十大後首日：中港股市齊跌港股半日跌5% 開市創逾13.5年低位">
            <a:extLst>
              <a:ext uri="{FF2B5EF4-FFF2-40B4-BE49-F238E27FC236}">
                <a16:creationId xmlns:a16="http://schemas.microsoft.com/office/drawing/2014/main" id="{41B5488F-5CBB-560D-FD50-FCBA46E6B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2929" y="163911"/>
            <a:ext cx="2142973" cy="120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screen&#10;&#10;Description automatically generated">
            <a:extLst>
              <a:ext uri="{FF2B5EF4-FFF2-40B4-BE49-F238E27FC236}">
                <a16:creationId xmlns:a16="http://schemas.microsoft.com/office/drawing/2014/main" id="{A159BACA-803E-0B73-4D2D-905F13B65F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09" y="1761546"/>
            <a:ext cx="4141710" cy="37728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FC96DD-8500-D963-E19D-4A59503044E3}"/>
              </a:ext>
            </a:extLst>
          </p:cNvPr>
          <p:cNvSpPr txBox="1"/>
          <p:nvPr/>
        </p:nvSpPr>
        <p:spPr>
          <a:xfrm>
            <a:off x="1134526" y="1040810"/>
            <a:ext cx="4648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Hong Kong stocks refer to stocks listed on the Hong Kong Stock Exchange.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12ED1E-6393-941B-1C9E-1634FCDFEC77}"/>
              </a:ext>
            </a:extLst>
          </p:cNvPr>
          <p:cNvSpPr txBox="1"/>
          <p:nvPr/>
        </p:nvSpPr>
        <p:spPr>
          <a:xfrm>
            <a:off x="2007316" y="5766741"/>
            <a:ext cx="755125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With over </a:t>
            </a:r>
            <a:r>
              <a:rPr lang="en-US" b="1" dirty="0"/>
              <a:t>2,200 companies </a:t>
            </a:r>
            <a:r>
              <a:rPr lang="en-US" dirty="0"/>
              <a:t>listed on the Main Board and a total market capitalization of over </a:t>
            </a:r>
            <a:r>
              <a:rPr lang="en-US" b="1" dirty="0"/>
              <a:t>HK$35 trillion</a:t>
            </a:r>
            <a:r>
              <a:rPr lang="en-US" dirty="0"/>
              <a:t>, the Hong Kong stock market is one of the most </a:t>
            </a:r>
            <a:r>
              <a:rPr lang="en-US" b="1" dirty="0"/>
              <a:t>actively traded and liquid </a:t>
            </a:r>
            <a:r>
              <a:rPr lang="en-US" dirty="0"/>
              <a:t>stock markets in Asia and the world.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896F59-B0CF-81E7-8C9D-2AF8664DD1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071" y="2184234"/>
            <a:ext cx="6234784" cy="311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39246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文本框 58">
            <a:extLst>
              <a:ext uri="{FF2B5EF4-FFF2-40B4-BE49-F238E27FC236}">
                <a16:creationId xmlns:a16="http://schemas.microsoft.com/office/drawing/2014/main" id="{604C3557-F4A7-484C-9EEC-4ECDBA1C68DB}"/>
              </a:ext>
            </a:extLst>
          </p:cNvPr>
          <p:cNvSpPr txBox="1"/>
          <p:nvPr/>
        </p:nvSpPr>
        <p:spPr>
          <a:xfrm>
            <a:off x="1019993" y="4030778"/>
            <a:ext cx="2820988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012">
              <a:defRPr/>
            </a:pP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Get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Daily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Return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B8C0EDCF-8E03-4AE6-AD10-067F7A8085EE}"/>
                  </a:ext>
                </a:extLst>
              </p:cNvPr>
              <p:cNvSpPr txBox="1"/>
              <p:nvPr/>
            </p:nvSpPr>
            <p:spPr>
              <a:xfrm>
                <a:off x="1019994" y="4284157"/>
                <a:ext cx="5418139" cy="1106487"/>
              </a:xfrm>
              <a:prstGeom prst="rect">
                <a:avLst/>
              </a:prstGeom>
            </p:spPr>
            <p:txBody>
              <a:bodyPr lIns="121619" tIns="60809" rIns="121619" bIns="60809"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12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e>
                      </m:func>
                      <m:r>
                        <a:rPr lang="en-US" sz="18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1333" dirty="0">
                  <a:solidFill>
                    <a:schemeClr val="tx1"/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0" name="Content Placeholder 2">
                <a:extLst>
                  <a:ext uri="{FF2B5EF4-FFF2-40B4-BE49-F238E27FC236}">
                    <a16:creationId xmlns:a16="http://schemas.microsoft.com/office/drawing/2014/main" id="{B8C0EDCF-8E03-4AE6-AD10-067F7A808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994" y="4284157"/>
                <a:ext cx="5418139" cy="11064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文本框 62">
            <a:extLst>
              <a:ext uri="{FF2B5EF4-FFF2-40B4-BE49-F238E27FC236}">
                <a16:creationId xmlns:a16="http://schemas.microsoft.com/office/drawing/2014/main" id="{B9C03893-B2BB-43B8-A9C0-55CF5953DD70}"/>
              </a:ext>
            </a:extLst>
          </p:cNvPr>
          <p:cNvSpPr txBox="1"/>
          <p:nvPr/>
        </p:nvSpPr>
        <p:spPr>
          <a:xfrm>
            <a:off x="9612277" y="1192234"/>
            <a:ext cx="2820988" cy="3385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012">
              <a:defRPr/>
            </a:pP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Data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Cleaning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4" name="Content Placeholder 2">
            <a:extLst>
              <a:ext uri="{FF2B5EF4-FFF2-40B4-BE49-F238E27FC236}">
                <a16:creationId xmlns:a16="http://schemas.microsoft.com/office/drawing/2014/main" id="{7CB88E57-56B0-47DA-8379-E4B650C35103}"/>
              </a:ext>
            </a:extLst>
          </p:cNvPr>
          <p:cNvSpPr txBox="1"/>
          <p:nvPr/>
        </p:nvSpPr>
        <p:spPr>
          <a:xfrm>
            <a:off x="9612278" y="1515597"/>
            <a:ext cx="2510933" cy="971551"/>
          </a:xfrm>
          <a:prstGeom prst="rect">
            <a:avLst/>
          </a:prstGeom>
        </p:spPr>
        <p:txBody>
          <a:bodyPr lIns="121619" tIns="60809" rIns="121619" bIns="60809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012">
              <a:buNone/>
              <a:defRPr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Clear all new entries and exits within this timeframe.</a:t>
            </a:r>
          </a:p>
          <a:p>
            <a:pPr marL="0" indent="0" defTabSz="914012">
              <a:buNone/>
              <a:defRPr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Final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number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of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Stocks:</a:t>
            </a:r>
            <a:r>
              <a:rPr lang="zh-TW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25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C1E11E9-020E-4A45-88F6-FE0CD42A0AEA}"/>
              </a:ext>
            </a:extLst>
          </p:cNvPr>
          <p:cNvSpPr txBox="1"/>
          <p:nvPr/>
        </p:nvSpPr>
        <p:spPr>
          <a:xfrm>
            <a:off x="3303977" y="1262687"/>
            <a:ext cx="30114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012">
              <a:defRPr/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Download ‘Adj Close’ data of ^HSI and stocks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：</a:t>
            </a:r>
            <a:endParaRPr lang="en-HK" altLang="zh-TW" sz="1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  <a:p>
            <a:pPr defTabSz="914012">
              <a:defRPr/>
            </a:pP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Time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2001-01-01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to</a:t>
            </a:r>
            <a:r>
              <a:rPr lang="zh-TW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 </a:t>
            </a:r>
            <a:r>
              <a:rPr lang="en-US" altLang="zh-TW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2024-11-01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94" name="组合 1">
            <a:extLst>
              <a:ext uri="{FF2B5EF4-FFF2-40B4-BE49-F238E27FC236}">
                <a16:creationId xmlns:a16="http://schemas.microsoft.com/office/drawing/2014/main" id="{6EBF9246-3759-46B6-9565-A096EF39E101}"/>
              </a:ext>
            </a:extLst>
          </p:cNvPr>
          <p:cNvGrpSpPr/>
          <p:nvPr/>
        </p:nvGrpSpPr>
        <p:grpSpPr>
          <a:xfrm>
            <a:off x="187075" y="1132004"/>
            <a:ext cx="3098411" cy="971355"/>
            <a:chOff x="1361399" y="1508768"/>
            <a:chExt cx="3098410" cy="971355"/>
          </a:xfrm>
          <a:solidFill>
            <a:srgbClr val="FFC000"/>
          </a:solidFill>
        </p:grpSpPr>
        <p:grpSp>
          <p:nvGrpSpPr>
            <p:cNvPr id="95" name="Group 30">
              <a:extLst>
                <a:ext uri="{FF2B5EF4-FFF2-40B4-BE49-F238E27FC236}">
                  <a16:creationId xmlns:a16="http://schemas.microsoft.com/office/drawing/2014/main" id="{E9ED44B1-4632-44B4-B73A-0919B9AF3F54}"/>
                </a:ext>
              </a:extLst>
            </p:cNvPr>
            <p:cNvGrpSpPr/>
            <p:nvPr/>
          </p:nvGrpSpPr>
          <p:grpSpPr>
            <a:xfrm>
              <a:off x="1361399" y="1508768"/>
              <a:ext cx="3098410" cy="971355"/>
              <a:chOff x="1231550" y="1255634"/>
              <a:chExt cx="2430618" cy="762001"/>
            </a:xfrm>
            <a:grpFill/>
          </p:grpSpPr>
          <p:sp>
            <p:nvSpPr>
              <p:cNvPr id="97" name="Flowchart: Off-page Connector 22">
                <a:extLst>
                  <a:ext uri="{FF2B5EF4-FFF2-40B4-BE49-F238E27FC236}">
                    <a16:creationId xmlns:a16="http://schemas.microsoft.com/office/drawing/2014/main" id="{4DEBF159-C98C-457F-A58A-2851E14707A6}"/>
                  </a:ext>
                </a:extLst>
              </p:cNvPr>
              <p:cNvSpPr/>
              <p:nvPr/>
            </p:nvSpPr>
            <p:spPr>
              <a:xfrm rot="16200000">
                <a:off x="1829116" y="830137"/>
                <a:ext cx="762000" cy="1612995"/>
              </a:xfrm>
              <a:prstGeom prst="flowChartOffpageConnector">
                <a:avLst/>
              </a:prstGeom>
              <a:solidFill>
                <a:schemeClr val="bg1">
                  <a:lumMod val="7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vert="vert" anchor="ctr"/>
              <a:lstStyle/>
              <a:p>
                <a:pPr algn="ctr" defTabSz="914377">
                  <a:defRPr/>
                </a:pPr>
                <a:endParaRPr lang="en-US" sz="5867" kern="0" dirty="0">
                  <a:solidFill>
                    <a:prstClr val="white"/>
                  </a:solidFill>
                  <a:latin typeface="Calibri"/>
                  <a:ea typeface="思源黑体" panose="020B0500000000000000" pitchFamily="34" charset="-122"/>
                </a:endParaRPr>
              </a:p>
            </p:txBody>
          </p:sp>
          <p:sp>
            <p:nvSpPr>
              <p:cNvPr id="98" name="Round Same Side Corner Rectangle 23">
                <a:extLst>
                  <a:ext uri="{FF2B5EF4-FFF2-40B4-BE49-F238E27FC236}">
                    <a16:creationId xmlns:a16="http://schemas.microsoft.com/office/drawing/2014/main" id="{2E80739F-C8C3-456A-8B95-7EE41C55445E}"/>
                  </a:ext>
                </a:extLst>
              </p:cNvPr>
              <p:cNvSpPr/>
              <p:nvPr/>
            </p:nvSpPr>
            <p:spPr>
              <a:xfrm rot="16200000">
                <a:off x="1080978" y="1406206"/>
                <a:ext cx="762001" cy="460857"/>
              </a:xfrm>
              <a:prstGeom prst="round2SameRect">
                <a:avLst/>
              </a:prstGeom>
              <a:solidFill>
                <a:schemeClr val="bg1">
                  <a:lumMod val="7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vert="vert" anchor="ctr"/>
              <a:lstStyle/>
              <a:p>
                <a:pPr algn="ctr" defTabSz="914377">
                  <a:defRPr/>
                </a:pPr>
                <a:r>
                  <a:rPr lang="en-US" sz="2800" kern="0" dirty="0">
                    <a:solidFill>
                      <a:prstClr val="white">
                        <a:lumMod val="50000"/>
                        <a:lumOff val="50000"/>
                      </a:prst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01</a:t>
                </a:r>
              </a:p>
            </p:txBody>
          </p:sp>
          <p:cxnSp>
            <p:nvCxnSpPr>
              <p:cNvPr id="99" name="Straight Connector 24">
                <a:extLst>
                  <a:ext uri="{FF2B5EF4-FFF2-40B4-BE49-F238E27FC236}">
                    <a16:creationId xmlns:a16="http://schemas.microsoft.com/office/drawing/2014/main" id="{1D45A48C-ACE2-4BFE-A1C5-A755F480652C}"/>
                  </a:ext>
                </a:extLst>
              </p:cNvPr>
              <p:cNvCxnSpPr/>
              <p:nvPr/>
            </p:nvCxnSpPr>
            <p:spPr>
              <a:xfrm flipV="1">
                <a:off x="2991445" y="1636635"/>
                <a:ext cx="670723" cy="2"/>
              </a:xfrm>
              <a:prstGeom prst="line">
                <a:avLst/>
              </a:prstGeom>
              <a:grpFill/>
              <a:ln w="19050" cap="flat" cmpd="sng" algn="ctr">
                <a:solidFill>
                  <a:srgbClr val="076EB8"/>
                </a:solidFill>
                <a:prstDash val="sysDot"/>
                <a:miter lim="800000"/>
              </a:ln>
              <a:effectLst/>
            </p:spPr>
          </p:cxnSp>
        </p:grpSp>
        <p:sp>
          <p:nvSpPr>
            <p:cNvPr id="96" name="Freeform 35">
              <a:extLst>
                <a:ext uri="{FF2B5EF4-FFF2-40B4-BE49-F238E27FC236}">
                  <a16:creationId xmlns:a16="http://schemas.microsoft.com/office/drawing/2014/main" id="{92B5431B-4D99-4DF8-AE44-E840FC80B33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69724" y="1753520"/>
              <a:ext cx="783774" cy="457201"/>
            </a:xfrm>
            <a:custGeom>
              <a:avLst/>
              <a:gdLst>
                <a:gd name="T0" fmla="*/ 135 w 157"/>
                <a:gd name="T1" fmla="*/ 46 h 106"/>
                <a:gd name="T2" fmla="*/ 136 w 157"/>
                <a:gd name="T3" fmla="*/ 37 h 106"/>
                <a:gd name="T4" fmla="*/ 99 w 157"/>
                <a:gd name="T5" fmla="*/ 0 h 106"/>
                <a:gd name="T6" fmla="*/ 73 w 157"/>
                <a:gd name="T7" fmla="*/ 18 h 106"/>
                <a:gd name="T8" fmla="*/ 45 w 157"/>
                <a:gd name="T9" fmla="*/ 8 h 106"/>
                <a:gd name="T10" fmla="*/ 19 w 157"/>
                <a:gd name="T11" fmla="*/ 39 h 106"/>
                <a:gd name="T12" fmla="*/ 20 w 157"/>
                <a:gd name="T13" fmla="*/ 47 h 106"/>
                <a:gd name="T14" fmla="*/ 0 w 157"/>
                <a:gd name="T15" fmla="*/ 75 h 106"/>
                <a:gd name="T16" fmla="*/ 31 w 157"/>
                <a:gd name="T17" fmla="*/ 106 h 106"/>
                <a:gd name="T18" fmla="*/ 126 w 157"/>
                <a:gd name="T19" fmla="*/ 106 h 106"/>
                <a:gd name="T20" fmla="*/ 157 w 157"/>
                <a:gd name="T21" fmla="*/ 75 h 106"/>
                <a:gd name="T22" fmla="*/ 135 w 157"/>
                <a:gd name="T23" fmla="*/ 46 h 106"/>
                <a:gd name="T24" fmla="*/ 120 w 157"/>
                <a:gd name="T25" fmla="*/ 100 h 106"/>
                <a:gd name="T26" fmla="*/ 79 w 157"/>
                <a:gd name="T27" fmla="*/ 100 h 106"/>
                <a:gd name="T28" fmla="*/ 103 w 157"/>
                <a:gd name="T29" fmla="*/ 75 h 106"/>
                <a:gd name="T30" fmla="*/ 102 w 157"/>
                <a:gd name="T31" fmla="*/ 72 h 106"/>
                <a:gd name="T32" fmla="*/ 92 w 157"/>
                <a:gd name="T33" fmla="*/ 72 h 106"/>
                <a:gd name="T34" fmla="*/ 92 w 157"/>
                <a:gd name="T35" fmla="*/ 68 h 106"/>
                <a:gd name="T36" fmla="*/ 92 w 157"/>
                <a:gd name="T37" fmla="*/ 37 h 106"/>
                <a:gd name="T38" fmla="*/ 90 w 157"/>
                <a:gd name="T39" fmla="*/ 35 h 106"/>
                <a:gd name="T40" fmla="*/ 64 w 157"/>
                <a:gd name="T41" fmla="*/ 35 h 106"/>
                <a:gd name="T42" fmla="*/ 62 w 157"/>
                <a:gd name="T43" fmla="*/ 37 h 106"/>
                <a:gd name="T44" fmla="*/ 62 w 157"/>
                <a:gd name="T45" fmla="*/ 68 h 106"/>
                <a:gd name="T46" fmla="*/ 62 w 157"/>
                <a:gd name="T47" fmla="*/ 73 h 106"/>
                <a:gd name="T48" fmla="*/ 51 w 157"/>
                <a:gd name="T49" fmla="*/ 73 h 106"/>
                <a:gd name="T50" fmla="*/ 50 w 157"/>
                <a:gd name="T51" fmla="*/ 76 h 106"/>
                <a:gd name="T52" fmla="*/ 75 w 157"/>
                <a:gd name="T53" fmla="*/ 100 h 106"/>
                <a:gd name="T54" fmla="*/ 38 w 157"/>
                <a:gd name="T55" fmla="*/ 100 h 106"/>
                <a:gd name="T56" fmla="*/ 11 w 157"/>
                <a:gd name="T57" fmla="*/ 74 h 106"/>
                <a:gd name="T58" fmla="*/ 29 w 157"/>
                <a:gd name="T59" fmla="*/ 50 h 106"/>
                <a:gd name="T60" fmla="*/ 28 w 157"/>
                <a:gd name="T61" fmla="*/ 44 h 106"/>
                <a:gd name="T62" fmla="*/ 50 w 157"/>
                <a:gd name="T63" fmla="*/ 17 h 106"/>
                <a:gd name="T64" fmla="*/ 74 w 157"/>
                <a:gd name="T65" fmla="*/ 29 h 106"/>
                <a:gd name="T66" fmla="*/ 97 w 157"/>
                <a:gd name="T67" fmla="*/ 10 h 106"/>
                <a:gd name="T68" fmla="*/ 128 w 157"/>
                <a:gd name="T69" fmla="*/ 42 h 106"/>
                <a:gd name="T70" fmla="*/ 127 w 157"/>
                <a:gd name="T71" fmla="*/ 49 h 106"/>
                <a:gd name="T72" fmla="*/ 147 w 157"/>
                <a:gd name="T73" fmla="*/ 74 h 106"/>
                <a:gd name="T74" fmla="*/ 120 w 157"/>
                <a:gd name="T75" fmla="*/ 10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7" h="106">
                  <a:moveTo>
                    <a:pt x="135" y="46"/>
                  </a:moveTo>
                  <a:cubicBezTo>
                    <a:pt x="136" y="43"/>
                    <a:pt x="136" y="40"/>
                    <a:pt x="136" y="37"/>
                  </a:cubicBezTo>
                  <a:cubicBezTo>
                    <a:pt x="136" y="16"/>
                    <a:pt x="120" y="0"/>
                    <a:pt x="99" y="0"/>
                  </a:cubicBezTo>
                  <a:cubicBezTo>
                    <a:pt x="76" y="0"/>
                    <a:pt x="73" y="18"/>
                    <a:pt x="73" y="18"/>
                  </a:cubicBezTo>
                  <a:cubicBezTo>
                    <a:pt x="73" y="18"/>
                    <a:pt x="63" y="6"/>
                    <a:pt x="45" y="8"/>
                  </a:cubicBezTo>
                  <a:cubicBezTo>
                    <a:pt x="30" y="11"/>
                    <a:pt x="19" y="25"/>
                    <a:pt x="19" y="39"/>
                  </a:cubicBezTo>
                  <a:cubicBezTo>
                    <a:pt x="19" y="42"/>
                    <a:pt x="20" y="44"/>
                    <a:pt x="20" y="47"/>
                  </a:cubicBezTo>
                  <a:cubicBezTo>
                    <a:pt x="9" y="51"/>
                    <a:pt x="0" y="62"/>
                    <a:pt x="0" y="75"/>
                  </a:cubicBezTo>
                  <a:cubicBezTo>
                    <a:pt x="0" y="92"/>
                    <a:pt x="14" y="106"/>
                    <a:pt x="31" y="106"/>
                  </a:cubicBezTo>
                  <a:cubicBezTo>
                    <a:pt x="126" y="106"/>
                    <a:pt x="126" y="106"/>
                    <a:pt x="126" y="106"/>
                  </a:cubicBezTo>
                  <a:cubicBezTo>
                    <a:pt x="143" y="106"/>
                    <a:pt x="157" y="92"/>
                    <a:pt x="157" y="75"/>
                  </a:cubicBezTo>
                  <a:cubicBezTo>
                    <a:pt x="157" y="62"/>
                    <a:pt x="148" y="50"/>
                    <a:pt x="135" y="46"/>
                  </a:cubicBezTo>
                  <a:close/>
                  <a:moveTo>
                    <a:pt x="120" y="100"/>
                  </a:moveTo>
                  <a:cubicBezTo>
                    <a:pt x="79" y="100"/>
                    <a:pt x="79" y="100"/>
                    <a:pt x="79" y="100"/>
                  </a:cubicBezTo>
                  <a:cubicBezTo>
                    <a:pt x="82" y="97"/>
                    <a:pt x="103" y="75"/>
                    <a:pt x="103" y="75"/>
                  </a:cubicBezTo>
                  <a:cubicBezTo>
                    <a:pt x="103" y="75"/>
                    <a:pt x="106" y="72"/>
                    <a:pt x="102" y="72"/>
                  </a:cubicBezTo>
                  <a:cubicBezTo>
                    <a:pt x="98" y="72"/>
                    <a:pt x="92" y="72"/>
                    <a:pt x="92" y="72"/>
                  </a:cubicBezTo>
                  <a:cubicBezTo>
                    <a:pt x="92" y="72"/>
                    <a:pt x="92" y="70"/>
                    <a:pt x="92" y="68"/>
                  </a:cubicBezTo>
                  <a:cubicBezTo>
                    <a:pt x="92" y="59"/>
                    <a:pt x="92" y="43"/>
                    <a:pt x="92" y="37"/>
                  </a:cubicBezTo>
                  <a:cubicBezTo>
                    <a:pt x="92" y="37"/>
                    <a:pt x="92" y="35"/>
                    <a:pt x="90" y="35"/>
                  </a:cubicBezTo>
                  <a:cubicBezTo>
                    <a:pt x="88" y="35"/>
                    <a:pt x="67" y="35"/>
                    <a:pt x="64" y="35"/>
                  </a:cubicBezTo>
                  <a:cubicBezTo>
                    <a:pt x="61" y="35"/>
                    <a:pt x="62" y="37"/>
                    <a:pt x="62" y="37"/>
                  </a:cubicBezTo>
                  <a:cubicBezTo>
                    <a:pt x="62" y="44"/>
                    <a:pt x="62" y="59"/>
                    <a:pt x="62" y="68"/>
                  </a:cubicBezTo>
                  <a:cubicBezTo>
                    <a:pt x="62" y="71"/>
                    <a:pt x="62" y="73"/>
                    <a:pt x="62" y="73"/>
                  </a:cubicBezTo>
                  <a:cubicBezTo>
                    <a:pt x="62" y="73"/>
                    <a:pt x="54" y="73"/>
                    <a:pt x="51" y="73"/>
                  </a:cubicBezTo>
                  <a:cubicBezTo>
                    <a:pt x="47" y="73"/>
                    <a:pt x="50" y="76"/>
                    <a:pt x="50" y="76"/>
                  </a:cubicBezTo>
                  <a:cubicBezTo>
                    <a:pt x="75" y="100"/>
                    <a:pt x="75" y="100"/>
                    <a:pt x="75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23" y="100"/>
                    <a:pt x="11" y="88"/>
                    <a:pt x="11" y="74"/>
                  </a:cubicBezTo>
                  <a:cubicBezTo>
                    <a:pt x="11" y="63"/>
                    <a:pt x="18" y="53"/>
                    <a:pt x="29" y="50"/>
                  </a:cubicBezTo>
                  <a:cubicBezTo>
                    <a:pt x="28" y="48"/>
                    <a:pt x="28" y="46"/>
                    <a:pt x="28" y="44"/>
                  </a:cubicBezTo>
                  <a:cubicBezTo>
                    <a:pt x="28" y="31"/>
                    <a:pt x="37" y="19"/>
                    <a:pt x="50" y="17"/>
                  </a:cubicBezTo>
                  <a:cubicBezTo>
                    <a:pt x="65" y="15"/>
                    <a:pt x="74" y="29"/>
                    <a:pt x="74" y="29"/>
                  </a:cubicBezTo>
                  <a:cubicBezTo>
                    <a:pt x="74" y="29"/>
                    <a:pt x="77" y="10"/>
                    <a:pt x="97" y="10"/>
                  </a:cubicBezTo>
                  <a:cubicBezTo>
                    <a:pt x="115" y="10"/>
                    <a:pt x="128" y="24"/>
                    <a:pt x="128" y="42"/>
                  </a:cubicBezTo>
                  <a:cubicBezTo>
                    <a:pt x="128" y="44"/>
                    <a:pt x="127" y="47"/>
                    <a:pt x="127" y="49"/>
                  </a:cubicBezTo>
                  <a:cubicBezTo>
                    <a:pt x="138" y="53"/>
                    <a:pt x="147" y="62"/>
                    <a:pt x="147" y="74"/>
                  </a:cubicBezTo>
                  <a:cubicBezTo>
                    <a:pt x="147" y="88"/>
                    <a:pt x="135" y="100"/>
                    <a:pt x="12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4377">
                <a:defRPr/>
              </a:pPr>
              <a:endParaRPr lang="en-US" sz="3200" kern="0" dirty="0">
                <a:solidFill>
                  <a:prstClr val="black"/>
                </a:solidFill>
                <a:latin typeface="Calibri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06" name="组合 2">
            <a:extLst>
              <a:ext uri="{FF2B5EF4-FFF2-40B4-BE49-F238E27FC236}">
                <a16:creationId xmlns:a16="http://schemas.microsoft.com/office/drawing/2014/main" id="{AC25B08A-BEF1-4386-8455-0A17186570E8}"/>
              </a:ext>
            </a:extLst>
          </p:cNvPr>
          <p:cNvGrpSpPr/>
          <p:nvPr/>
        </p:nvGrpSpPr>
        <p:grpSpPr>
          <a:xfrm>
            <a:off x="6333913" y="1262687"/>
            <a:ext cx="3098408" cy="971356"/>
            <a:chOff x="1361399" y="2788923"/>
            <a:chExt cx="3098408" cy="971356"/>
          </a:xfrm>
          <a:solidFill>
            <a:srgbClr val="E27A3D"/>
          </a:solidFill>
        </p:grpSpPr>
        <p:grpSp>
          <p:nvGrpSpPr>
            <p:cNvPr id="107" name="Group 31">
              <a:extLst>
                <a:ext uri="{FF2B5EF4-FFF2-40B4-BE49-F238E27FC236}">
                  <a16:creationId xmlns:a16="http://schemas.microsoft.com/office/drawing/2014/main" id="{E37712BC-6429-4637-BF0C-7A515263D2B5}"/>
                </a:ext>
              </a:extLst>
            </p:cNvPr>
            <p:cNvGrpSpPr/>
            <p:nvPr/>
          </p:nvGrpSpPr>
          <p:grpSpPr>
            <a:xfrm>
              <a:off x="1361399" y="2788923"/>
              <a:ext cx="3098408" cy="971356"/>
              <a:chOff x="1231549" y="1255634"/>
              <a:chExt cx="2430616" cy="762002"/>
            </a:xfrm>
            <a:grpFill/>
          </p:grpSpPr>
          <p:sp>
            <p:nvSpPr>
              <p:cNvPr id="109" name="Flowchart: Off-page Connector 32">
                <a:extLst>
                  <a:ext uri="{FF2B5EF4-FFF2-40B4-BE49-F238E27FC236}">
                    <a16:creationId xmlns:a16="http://schemas.microsoft.com/office/drawing/2014/main" id="{823D1F70-CF85-45EA-8546-2BC853FCE75B}"/>
                  </a:ext>
                </a:extLst>
              </p:cNvPr>
              <p:cNvSpPr/>
              <p:nvPr/>
            </p:nvSpPr>
            <p:spPr>
              <a:xfrm rot="16200000">
                <a:off x="1829116" y="830138"/>
                <a:ext cx="762000" cy="1612995"/>
              </a:xfrm>
              <a:prstGeom prst="flowChartOffpageConnector">
                <a:avLst/>
              </a:prstGeom>
              <a:solidFill>
                <a:srgbClr val="A78D6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vert="vert" anchor="ctr"/>
              <a:lstStyle/>
              <a:p>
                <a:pPr algn="ctr" defTabSz="914377">
                  <a:defRPr/>
                </a:pPr>
                <a:endParaRPr lang="en-US" sz="3600" kern="0" dirty="0">
                  <a:solidFill>
                    <a:prstClr val="white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110" name="Round Same Side Corner Rectangle 33">
                <a:extLst>
                  <a:ext uri="{FF2B5EF4-FFF2-40B4-BE49-F238E27FC236}">
                    <a16:creationId xmlns:a16="http://schemas.microsoft.com/office/drawing/2014/main" id="{150FD47C-4B8B-4B94-A408-143A5357FC38}"/>
                  </a:ext>
                </a:extLst>
              </p:cNvPr>
              <p:cNvSpPr/>
              <p:nvPr/>
            </p:nvSpPr>
            <p:spPr>
              <a:xfrm rot="16200000">
                <a:off x="1080977" y="1406206"/>
                <a:ext cx="762001" cy="460857"/>
              </a:xfrm>
              <a:prstGeom prst="round2SameRect">
                <a:avLst/>
              </a:prstGeom>
              <a:solidFill>
                <a:srgbClr val="A78D6C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vert="vert" anchor="ctr"/>
              <a:lstStyle/>
              <a:p>
                <a:pPr algn="ctr" defTabSz="914377">
                  <a:defRPr/>
                </a:pPr>
                <a:r>
                  <a:rPr lang="en-US" sz="2800" kern="0" dirty="0">
                    <a:solidFill>
                      <a:prstClr val="white">
                        <a:lumMod val="50000"/>
                        <a:lumOff val="50000"/>
                      </a:prst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02</a:t>
                </a:r>
              </a:p>
            </p:txBody>
          </p:sp>
          <p:cxnSp>
            <p:nvCxnSpPr>
              <p:cNvPr id="111" name="Straight Connector 34">
                <a:extLst>
                  <a:ext uri="{FF2B5EF4-FFF2-40B4-BE49-F238E27FC236}">
                    <a16:creationId xmlns:a16="http://schemas.microsoft.com/office/drawing/2014/main" id="{C5D55C7C-3A33-4FA6-8FB3-896A54263A04}"/>
                  </a:ext>
                </a:extLst>
              </p:cNvPr>
              <p:cNvCxnSpPr/>
              <p:nvPr/>
            </p:nvCxnSpPr>
            <p:spPr>
              <a:xfrm>
                <a:off x="2991446" y="1636635"/>
                <a:ext cx="670719" cy="1"/>
              </a:xfrm>
              <a:prstGeom prst="line">
                <a:avLst/>
              </a:prstGeom>
              <a:grpFill/>
              <a:ln w="19050" cap="flat" cmpd="sng" algn="ctr">
                <a:solidFill>
                  <a:srgbClr val="076EB8"/>
                </a:solidFill>
                <a:prstDash val="sysDot"/>
                <a:miter lim="800000"/>
              </a:ln>
              <a:effectLst/>
            </p:spPr>
          </p:cxnSp>
        </p:grpSp>
        <p:sp>
          <p:nvSpPr>
            <p:cNvPr id="108" name="Freeform 5">
              <a:extLst>
                <a:ext uri="{FF2B5EF4-FFF2-40B4-BE49-F238E27FC236}">
                  <a16:creationId xmlns:a16="http://schemas.microsoft.com/office/drawing/2014/main" id="{3EF38AF5-8D1C-4D84-B599-1FA2E17B15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1352" y="3055525"/>
              <a:ext cx="620518" cy="438152"/>
            </a:xfrm>
            <a:custGeom>
              <a:avLst/>
              <a:gdLst>
                <a:gd name="T0" fmla="*/ 218 w 219"/>
                <a:gd name="T1" fmla="*/ 117 h 154"/>
                <a:gd name="T2" fmla="*/ 219 w 219"/>
                <a:gd name="T3" fmla="*/ 118 h 154"/>
                <a:gd name="T4" fmla="*/ 218 w 219"/>
                <a:gd name="T5" fmla="*/ 119 h 154"/>
                <a:gd name="T6" fmla="*/ 174 w 219"/>
                <a:gd name="T7" fmla="*/ 153 h 154"/>
                <a:gd name="T8" fmla="*/ 172 w 219"/>
                <a:gd name="T9" fmla="*/ 153 h 154"/>
                <a:gd name="T10" fmla="*/ 171 w 219"/>
                <a:gd name="T11" fmla="*/ 151 h 154"/>
                <a:gd name="T12" fmla="*/ 179 w 219"/>
                <a:gd name="T13" fmla="*/ 133 h 154"/>
                <a:gd name="T14" fmla="*/ 113 w 219"/>
                <a:gd name="T15" fmla="*/ 106 h 154"/>
                <a:gd name="T16" fmla="*/ 126 w 219"/>
                <a:gd name="T17" fmla="*/ 89 h 154"/>
                <a:gd name="T18" fmla="*/ 131 w 219"/>
                <a:gd name="T19" fmla="*/ 82 h 154"/>
                <a:gd name="T20" fmla="*/ 179 w 219"/>
                <a:gd name="T21" fmla="*/ 103 h 154"/>
                <a:gd name="T22" fmla="*/ 171 w 219"/>
                <a:gd name="T23" fmla="*/ 85 h 154"/>
                <a:gd name="T24" fmla="*/ 172 w 219"/>
                <a:gd name="T25" fmla="*/ 83 h 154"/>
                <a:gd name="T26" fmla="*/ 173 w 219"/>
                <a:gd name="T27" fmla="*/ 82 h 154"/>
                <a:gd name="T28" fmla="*/ 174 w 219"/>
                <a:gd name="T29" fmla="*/ 83 h 154"/>
                <a:gd name="T30" fmla="*/ 218 w 219"/>
                <a:gd name="T31" fmla="*/ 117 h 154"/>
                <a:gd name="T32" fmla="*/ 45 w 219"/>
                <a:gd name="T33" fmla="*/ 71 h 154"/>
                <a:gd name="T34" fmla="*/ 46 w 219"/>
                <a:gd name="T35" fmla="*/ 71 h 154"/>
                <a:gd name="T36" fmla="*/ 47 w 219"/>
                <a:gd name="T37" fmla="*/ 71 h 154"/>
                <a:gd name="T38" fmla="*/ 47 w 219"/>
                <a:gd name="T39" fmla="*/ 69 h 154"/>
                <a:gd name="T40" fmla="*/ 40 w 219"/>
                <a:gd name="T41" fmla="*/ 50 h 154"/>
                <a:gd name="T42" fmla="*/ 87 w 219"/>
                <a:gd name="T43" fmla="*/ 72 h 154"/>
                <a:gd name="T44" fmla="*/ 93 w 219"/>
                <a:gd name="T45" fmla="*/ 65 h 154"/>
                <a:gd name="T46" fmla="*/ 106 w 219"/>
                <a:gd name="T47" fmla="*/ 49 h 154"/>
                <a:gd name="T48" fmla="*/ 40 w 219"/>
                <a:gd name="T49" fmla="*/ 21 h 154"/>
                <a:gd name="T50" fmla="*/ 47 w 219"/>
                <a:gd name="T51" fmla="*/ 2 h 154"/>
                <a:gd name="T52" fmla="*/ 47 w 219"/>
                <a:gd name="T53" fmla="*/ 0 h 154"/>
                <a:gd name="T54" fmla="*/ 45 w 219"/>
                <a:gd name="T55" fmla="*/ 0 h 154"/>
                <a:gd name="T56" fmla="*/ 0 w 219"/>
                <a:gd name="T57" fmla="*/ 34 h 154"/>
                <a:gd name="T58" fmla="*/ 0 w 219"/>
                <a:gd name="T59" fmla="*/ 35 h 154"/>
                <a:gd name="T60" fmla="*/ 0 w 219"/>
                <a:gd name="T61" fmla="*/ 37 h 154"/>
                <a:gd name="T62" fmla="*/ 45 w 219"/>
                <a:gd name="T63" fmla="*/ 71 h 154"/>
                <a:gd name="T64" fmla="*/ 121 w 219"/>
                <a:gd name="T65" fmla="*/ 86 h 154"/>
                <a:gd name="T66" fmla="*/ 179 w 219"/>
                <a:gd name="T67" fmla="*/ 50 h 154"/>
                <a:gd name="T68" fmla="*/ 171 w 219"/>
                <a:gd name="T69" fmla="*/ 69 h 154"/>
                <a:gd name="T70" fmla="*/ 172 w 219"/>
                <a:gd name="T71" fmla="*/ 71 h 154"/>
                <a:gd name="T72" fmla="*/ 173 w 219"/>
                <a:gd name="T73" fmla="*/ 71 h 154"/>
                <a:gd name="T74" fmla="*/ 174 w 219"/>
                <a:gd name="T75" fmla="*/ 71 h 154"/>
                <a:gd name="T76" fmla="*/ 218 w 219"/>
                <a:gd name="T77" fmla="*/ 37 h 154"/>
                <a:gd name="T78" fmla="*/ 219 w 219"/>
                <a:gd name="T79" fmla="*/ 35 h 154"/>
                <a:gd name="T80" fmla="*/ 218 w 219"/>
                <a:gd name="T81" fmla="*/ 34 h 154"/>
                <a:gd name="T82" fmla="*/ 174 w 219"/>
                <a:gd name="T83" fmla="*/ 0 h 154"/>
                <a:gd name="T84" fmla="*/ 172 w 219"/>
                <a:gd name="T85" fmla="*/ 0 h 154"/>
                <a:gd name="T86" fmla="*/ 171 w 219"/>
                <a:gd name="T87" fmla="*/ 2 h 154"/>
                <a:gd name="T88" fmla="*/ 179 w 219"/>
                <a:gd name="T89" fmla="*/ 21 h 154"/>
                <a:gd name="T90" fmla="*/ 97 w 219"/>
                <a:gd name="T91" fmla="*/ 69 h 154"/>
                <a:gd name="T92" fmla="*/ 40 w 219"/>
                <a:gd name="T93" fmla="*/ 103 h 154"/>
                <a:gd name="T94" fmla="*/ 47 w 219"/>
                <a:gd name="T95" fmla="*/ 85 h 154"/>
                <a:gd name="T96" fmla="*/ 47 w 219"/>
                <a:gd name="T97" fmla="*/ 83 h 154"/>
                <a:gd name="T98" fmla="*/ 46 w 219"/>
                <a:gd name="T99" fmla="*/ 82 h 154"/>
                <a:gd name="T100" fmla="*/ 45 w 219"/>
                <a:gd name="T101" fmla="*/ 83 h 154"/>
                <a:gd name="T102" fmla="*/ 0 w 219"/>
                <a:gd name="T103" fmla="*/ 117 h 154"/>
                <a:gd name="T104" fmla="*/ 0 w 219"/>
                <a:gd name="T105" fmla="*/ 118 h 154"/>
                <a:gd name="T106" fmla="*/ 0 w 219"/>
                <a:gd name="T107" fmla="*/ 119 h 154"/>
                <a:gd name="T108" fmla="*/ 45 w 219"/>
                <a:gd name="T109" fmla="*/ 153 h 154"/>
                <a:gd name="T110" fmla="*/ 47 w 219"/>
                <a:gd name="T111" fmla="*/ 153 h 154"/>
                <a:gd name="T112" fmla="*/ 47 w 219"/>
                <a:gd name="T113" fmla="*/ 151 h 154"/>
                <a:gd name="T114" fmla="*/ 40 w 219"/>
                <a:gd name="T115" fmla="*/ 133 h 154"/>
                <a:gd name="T116" fmla="*/ 121 w 219"/>
                <a:gd name="T117" fmla="*/ 8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9" h="154">
                  <a:moveTo>
                    <a:pt x="218" y="117"/>
                  </a:moveTo>
                  <a:cubicBezTo>
                    <a:pt x="219" y="117"/>
                    <a:pt x="219" y="117"/>
                    <a:pt x="219" y="118"/>
                  </a:cubicBezTo>
                  <a:cubicBezTo>
                    <a:pt x="219" y="119"/>
                    <a:pt x="219" y="119"/>
                    <a:pt x="218" y="119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4" y="154"/>
                    <a:pt x="173" y="154"/>
                    <a:pt x="172" y="153"/>
                  </a:cubicBezTo>
                  <a:cubicBezTo>
                    <a:pt x="171" y="153"/>
                    <a:pt x="171" y="152"/>
                    <a:pt x="171" y="151"/>
                  </a:cubicBezTo>
                  <a:cubicBezTo>
                    <a:pt x="179" y="133"/>
                    <a:pt x="179" y="133"/>
                    <a:pt x="179" y="133"/>
                  </a:cubicBezTo>
                  <a:cubicBezTo>
                    <a:pt x="145" y="131"/>
                    <a:pt x="126" y="119"/>
                    <a:pt x="113" y="106"/>
                  </a:cubicBezTo>
                  <a:cubicBezTo>
                    <a:pt x="118" y="100"/>
                    <a:pt x="122" y="94"/>
                    <a:pt x="126" y="89"/>
                  </a:cubicBezTo>
                  <a:cubicBezTo>
                    <a:pt x="128" y="86"/>
                    <a:pt x="130" y="84"/>
                    <a:pt x="131" y="82"/>
                  </a:cubicBezTo>
                  <a:cubicBezTo>
                    <a:pt x="141" y="93"/>
                    <a:pt x="154" y="102"/>
                    <a:pt x="179" y="103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4"/>
                    <a:pt x="171" y="83"/>
                    <a:pt x="172" y="83"/>
                  </a:cubicBezTo>
                  <a:cubicBezTo>
                    <a:pt x="172" y="82"/>
                    <a:pt x="173" y="82"/>
                    <a:pt x="173" y="82"/>
                  </a:cubicBezTo>
                  <a:cubicBezTo>
                    <a:pt x="173" y="82"/>
                    <a:pt x="174" y="82"/>
                    <a:pt x="174" y="83"/>
                  </a:cubicBezTo>
                  <a:lnTo>
                    <a:pt x="218" y="117"/>
                  </a:lnTo>
                  <a:close/>
                  <a:moveTo>
                    <a:pt x="45" y="71"/>
                  </a:moveTo>
                  <a:cubicBezTo>
                    <a:pt x="45" y="71"/>
                    <a:pt x="45" y="71"/>
                    <a:pt x="46" y="71"/>
                  </a:cubicBezTo>
                  <a:cubicBezTo>
                    <a:pt x="46" y="71"/>
                    <a:pt x="46" y="71"/>
                    <a:pt x="47" y="71"/>
                  </a:cubicBezTo>
                  <a:cubicBezTo>
                    <a:pt x="47" y="70"/>
                    <a:pt x="48" y="69"/>
                    <a:pt x="47" y="69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65" y="52"/>
                    <a:pt x="77" y="61"/>
                    <a:pt x="87" y="72"/>
                  </a:cubicBezTo>
                  <a:cubicBezTo>
                    <a:pt x="89" y="70"/>
                    <a:pt x="91" y="68"/>
                    <a:pt x="93" y="65"/>
                  </a:cubicBezTo>
                  <a:cubicBezTo>
                    <a:pt x="96" y="60"/>
                    <a:pt x="101" y="54"/>
                    <a:pt x="106" y="49"/>
                  </a:cubicBezTo>
                  <a:cubicBezTo>
                    <a:pt x="92" y="35"/>
                    <a:pt x="73" y="23"/>
                    <a:pt x="40" y="21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8" y="1"/>
                    <a:pt x="47" y="1"/>
                    <a:pt x="47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0" y="36"/>
                    <a:pt x="0" y="36"/>
                    <a:pt x="0" y="37"/>
                  </a:cubicBezTo>
                  <a:lnTo>
                    <a:pt x="45" y="71"/>
                  </a:lnTo>
                  <a:close/>
                  <a:moveTo>
                    <a:pt x="121" y="86"/>
                  </a:moveTo>
                  <a:cubicBezTo>
                    <a:pt x="134" y="67"/>
                    <a:pt x="145" y="53"/>
                    <a:pt x="179" y="50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71" y="69"/>
                    <a:pt x="171" y="70"/>
                    <a:pt x="172" y="71"/>
                  </a:cubicBezTo>
                  <a:cubicBezTo>
                    <a:pt x="172" y="71"/>
                    <a:pt x="173" y="71"/>
                    <a:pt x="173" y="71"/>
                  </a:cubicBezTo>
                  <a:cubicBezTo>
                    <a:pt x="173" y="71"/>
                    <a:pt x="174" y="71"/>
                    <a:pt x="174" y="71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6"/>
                    <a:pt x="219" y="36"/>
                    <a:pt x="219" y="35"/>
                  </a:cubicBezTo>
                  <a:cubicBezTo>
                    <a:pt x="219" y="35"/>
                    <a:pt x="219" y="34"/>
                    <a:pt x="218" y="34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4" y="0"/>
                    <a:pt x="173" y="0"/>
                    <a:pt x="172" y="0"/>
                  </a:cubicBezTo>
                  <a:cubicBezTo>
                    <a:pt x="171" y="1"/>
                    <a:pt x="171" y="1"/>
                    <a:pt x="171" y="2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30" y="23"/>
                    <a:pt x="112" y="48"/>
                    <a:pt x="97" y="69"/>
                  </a:cubicBezTo>
                  <a:cubicBezTo>
                    <a:pt x="84" y="87"/>
                    <a:pt x="74" y="101"/>
                    <a:pt x="40" y="103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8" y="84"/>
                    <a:pt x="47" y="83"/>
                    <a:pt x="47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5" y="82"/>
                    <a:pt x="45" y="82"/>
                    <a:pt x="45" y="8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4"/>
                    <a:pt x="46" y="154"/>
                    <a:pt x="47" y="153"/>
                  </a:cubicBezTo>
                  <a:cubicBezTo>
                    <a:pt x="47" y="153"/>
                    <a:pt x="48" y="152"/>
                    <a:pt x="47" y="151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89" y="131"/>
                    <a:pt x="107" y="106"/>
                    <a:pt x="121" y="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lIns="121920" tIns="60960" rIns="121920" bIns="60960"/>
            <a:lstStyle/>
            <a:p>
              <a:pPr defTabSz="914377">
                <a:defRPr/>
              </a:pPr>
              <a:endParaRPr lang="id-ID" kern="0" dirty="0">
                <a:solidFill>
                  <a:prstClr val="black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12" name="组合 38"/>
          <p:cNvGrpSpPr>
            <a:grpSpLocks/>
          </p:cNvGrpSpPr>
          <p:nvPr/>
        </p:nvGrpSpPr>
        <p:grpSpPr bwMode="auto">
          <a:xfrm>
            <a:off x="200414" y="2869901"/>
            <a:ext cx="2393438" cy="1170552"/>
            <a:chOff x="1358844" y="5349233"/>
            <a:chExt cx="2393740" cy="1172233"/>
          </a:xfrm>
        </p:grpSpPr>
        <p:grpSp>
          <p:nvGrpSpPr>
            <p:cNvPr id="54289" name="Group 56"/>
            <p:cNvGrpSpPr>
              <a:grpSpLocks/>
            </p:cNvGrpSpPr>
            <p:nvPr/>
          </p:nvGrpSpPr>
          <p:grpSpPr bwMode="auto">
            <a:xfrm>
              <a:off x="1358844" y="5349233"/>
              <a:ext cx="2393740" cy="1172233"/>
              <a:chOff x="1229545" y="1255634"/>
              <a:chExt cx="1877823" cy="919585"/>
            </a:xfrm>
          </p:grpSpPr>
          <p:sp>
            <p:nvSpPr>
              <p:cNvPr id="118" name="Flowchart: Off-page Connector 59">
                <a:extLst>
                  <a:ext uri="{FF2B5EF4-FFF2-40B4-BE49-F238E27FC236}">
                    <a16:creationId xmlns:a16="http://schemas.microsoft.com/office/drawing/2014/main" id="{AB86835A-D65F-4B82-839D-6A7737DFD16F}"/>
                  </a:ext>
                </a:extLst>
              </p:cNvPr>
              <p:cNvSpPr/>
              <p:nvPr/>
            </p:nvSpPr>
            <p:spPr>
              <a:xfrm rot="16200000">
                <a:off x="1829380" y="830170"/>
                <a:ext cx="762002" cy="1612931"/>
              </a:xfrm>
              <a:prstGeom prst="flowChartOffpageConnector">
                <a:avLst/>
              </a:prstGeom>
              <a:solidFill>
                <a:schemeClr val="bg1">
                  <a:lumMod val="7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vert="vert" anchor="ctr"/>
              <a:lstStyle/>
              <a:p>
                <a:pPr algn="ctr" defTabSz="914377">
                  <a:defRPr/>
                </a:pPr>
                <a:endParaRPr lang="en-US" sz="3600" kern="0" dirty="0">
                  <a:solidFill>
                    <a:prstClr val="white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119" name="Round Same Side Corner Rectangle 61">
                <a:extLst>
                  <a:ext uri="{FF2B5EF4-FFF2-40B4-BE49-F238E27FC236}">
                    <a16:creationId xmlns:a16="http://schemas.microsoft.com/office/drawing/2014/main" id="{250EF9BE-16D9-4E75-BADE-7BF903DD38B5}"/>
                  </a:ext>
                </a:extLst>
              </p:cNvPr>
              <p:cNvSpPr/>
              <p:nvPr/>
            </p:nvSpPr>
            <p:spPr>
              <a:xfrm rot="16200000">
                <a:off x="1078963" y="1406216"/>
                <a:ext cx="762002" cy="460838"/>
              </a:xfrm>
              <a:prstGeom prst="round2SameRect">
                <a:avLst/>
              </a:prstGeom>
              <a:solidFill>
                <a:schemeClr val="bg1">
                  <a:lumMod val="75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vert="vert" anchor="ctr"/>
              <a:lstStyle/>
              <a:p>
                <a:pPr algn="ctr" defTabSz="914377">
                  <a:defRPr/>
                </a:pPr>
                <a:r>
                  <a:rPr lang="en-US" sz="2800" kern="0" dirty="0">
                    <a:solidFill>
                      <a:prstClr val="white">
                        <a:lumMod val="50000"/>
                        <a:lumOff val="50000"/>
                      </a:prst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0</a:t>
                </a:r>
                <a:r>
                  <a:rPr lang="en-US" altLang="zh-TW" sz="2800" kern="0" dirty="0">
                    <a:solidFill>
                      <a:prstClr val="white">
                        <a:lumMod val="50000"/>
                        <a:lumOff val="50000"/>
                      </a:prst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</a:rPr>
                  <a:t>3</a:t>
                </a:r>
                <a:endParaRPr lang="en-US" sz="2800" kern="0" dirty="0">
                  <a:solidFill>
                    <a:prstClr val="white">
                      <a:lumMod val="50000"/>
                      <a:lumOff val="50000"/>
                    </a:prst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cxnSp>
            <p:nvCxnSpPr>
              <p:cNvPr id="54293" name="Straight Connector 63"/>
              <p:cNvCxnSpPr>
                <a:cxnSpLocks/>
              </p:cNvCxnSpPr>
              <p:nvPr/>
            </p:nvCxnSpPr>
            <p:spPr bwMode="auto">
              <a:xfrm>
                <a:off x="2993792" y="1636635"/>
                <a:ext cx="113576" cy="538584"/>
              </a:xfrm>
              <a:prstGeom prst="line">
                <a:avLst/>
              </a:prstGeom>
              <a:noFill/>
              <a:ln w="19050" algn="ctr">
                <a:solidFill>
                  <a:srgbClr val="076EB8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114" name="Group 50">
              <a:extLst>
                <a:ext uri="{FF2B5EF4-FFF2-40B4-BE49-F238E27FC236}">
                  <a16:creationId xmlns:a16="http://schemas.microsoft.com/office/drawing/2014/main" id="{18CBA91A-ED8A-430A-A8E7-2BB2610052E9}"/>
                </a:ext>
              </a:extLst>
            </p:cNvPr>
            <p:cNvGrpSpPr/>
            <p:nvPr/>
          </p:nvGrpSpPr>
          <p:grpSpPr>
            <a:xfrm>
              <a:off x="2365810" y="5540420"/>
              <a:ext cx="591603" cy="588985"/>
              <a:chOff x="6350" y="-3175"/>
              <a:chExt cx="717550" cy="714376"/>
            </a:xfrm>
            <a:solidFill>
              <a:sysClr val="window" lastClr="FFFFFF"/>
            </a:solidFill>
          </p:grpSpPr>
          <p:sp>
            <p:nvSpPr>
              <p:cNvPr id="115" name="Freeform 18">
                <a:extLst>
                  <a:ext uri="{FF2B5EF4-FFF2-40B4-BE49-F238E27FC236}">
                    <a16:creationId xmlns:a16="http://schemas.microsoft.com/office/drawing/2014/main" id="{55D8ED40-B078-48A8-8E9F-B30E1F7D6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150" y="430213"/>
                <a:ext cx="285750" cy="280988"/>
              </a:xfrm>
              <a:custGeom>
                <a:avLst/>
                <a:gdLst>
                  <a:gd name="T0" fmla="*/ 68 w 75"/>
                  <a:gd name="T1" fmla="*/ 42 h 74"/>
                  <a:gd name="T2" fmla="*/ 25 w 75"/>
                  <a:gd name="T3" fmla="*/ 0 h 74"/>
                  <a:gd name="T4" fmla="*/ 0 w 75"/>
                  <a:gd name="T5" fmla="*/ 24 h 74"/>
                  <a:gd name="T6" fmla="*/ 43 w 75"/>
                  <a:gd name="T7" fmla="*/ 67 h 74"/>
                  <a:gd name="T8" fmla="*/ 68 w 75"/>
                  <a:gd name="T9" fmla="*/ 67 h 74"/>
                  <a:gd name="T10" fmla="*/ 68 w 75"/>
                  <a:gd name="T11" fmla="*/ 4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5" h="74">
                    <a:moveTo>
                      <a:pt x="68" y="42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9" y="10"/>
                      <a:pt x="10" y="18"/>
                      <a:pt x="0" y="24"/>
                    </a:cubicBezTo>
                    <a:cubicBezTo>
                      <a:pt x="43" y="67"/>
                      <a:pt x="43" y="67"/>
                      <a:pt x="43" y="67"/>
                    </a:cubicBezTo>
                    <a:cubicBezTo>
                      <a:pt x="50" y="74"/>
                      <a:pt x="61" y="74"/>
                      <a:pt x="68" y="67"/>
                    </a:cubicBezTo>
                    <a:cubicBezTo>
                      <a:pt x="75" y="60"/>
                      <a:pt x="75" y="49"/>
                      <a:pt x="68" y="4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377">
                  <a:defRPr/>
                </a:pPr>
                <a:endParaRPr lang="id-ID" kern="0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116" name="Freeform 19">
                <a:extLst>
                  <a:ext uri="{FF2B5EF4-FFF2-40B4-BE49-F238E27FC236}">
                    <a16:creationId xmlns:a16="http://schemas.microsoft.com/office/drawing/2014/main" id="{6F6C2665-8E86-42C4-A003-E08139792BE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0" y="-3175"/>
                <a:ext cx="530225" cy="531813"/>
              </a:xfrm>
              <a:custGeom>
                <a:avLst/>
                <a:gdLst>
                  <a:gd name="T0" fmla="*/ 139 w 139"/>
                  <a:gd name="T1" fmla="*/ 70 h 140"/>
                  <a:gd name="T2" fmla="*/ 70 w 139"/>
                  <a:gd name="T3" fmla="*/ 0 h 140"/>
                  <a:gd name="T4" fmla="*/ 0 w 139"/>
                  <a:gd name="T5" fmla="*/ 70 h 140"/>
                  <a:gd name="T6" fmla="*/ 70 w 139"/>
                  <a:gd name="T7" fmla="*/ 140 h 140"/>
                  <a:gd name="T8" fmla="*/ 139 w 139"/>
                  <a:gd name="T9" fmla="*/ 70 h 140"/>
                  <a:gd name="T10" fmla="*/ 70 w 139"/>
                  <a:gd name="T11" fmla="*/ 122 h 140"/>
                  <a:gd name="T12" fmla="*/ 17 w 139"/>
                  <a:gd name="T13" fmla="*/ 70 h 140"/>
                  <a:gd name="T14" fmla="*/ 70 w 139"/>
                  <a:gd name="T15" fmla="*/ 17 h 140"/>
                  <a:gd name="T16" fmla="*/ 122 w 139"/>
                  <a:gd name="T17" fmla="*/ 70 h 140"/>
                  <a:gd name="T18" fmla="*/ 70 w 139"/>
                  <a:gd name="T19" fmla="*/ 122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9" h="140">
                    <a:moveTo>
                      <a:pt x="139" y="70"/>
                    </a:moveTo>
                    <a:cubicBezTo>
                      <a:pt x="139" y="31"/>
                      <a:pt x="108" y="0"/>
                      <a:pt x="70" y="0"/>
                    </a:cubicBezTo>
                    <a:cubicBezTo>
                      <a:pt x="31" y="0"/>
                      <a:pt x="0" y="31"/>
                      <a:pt x="0" y="70"/>
                    </a:cubicBezTo>
                    <a:cubicBezTo>
                      <a:pt x="0" y="108"/>
                      <a:pt x="31" y="140"/>
                      <a:pt x="70" y="140"/>
                    </a:cubicBezTo>
                    <a:cubicBezTo>
                      <a:pt x="108" y="140"/>
                      <a:pt x="139" y="108"/>
                      <a:pt x="139" y="70"/>
                    </a:cubicBezTo>
                    <a:moveTo>
                      <a:pt x="70" y="122"/>
                    </a:moveTo>
                    <a:cubicBezTo>
                      <a:pt x="41" y="122"/>
                      <a:pt x="17" y="99"/>
                      <a:pt x="17" y="70"/>
                    </a:cubicBezTo>
                    <a:cubicBezTo>
                      <a:pt x="17" y="41"/>
                      <a:pt x="41" y="17"/>
                      <a:pt x="70" y="17"/>
                    </a:cubicBezTo>
                    <a:cubicBezTo>
                      <a:pt x="98" y="17"/>
                      <a:pt x="122" y="41"/>
                      <a:pt x="122" y="70"/>
                    </a:cubicBezTo>
                    <a:cubicBezTo>
                      <a:pt x="122" y="99"/>
                      <a:pt x="98" y="122"/>
                      <a:pt x="70" y="1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377">
                  <a:defRPr/>
                </a:pPr>
                <a:endParaRPr lang="id-ID" kern="0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117" name="Freeform 20">
                <a:extLst>
                  <a:ext uri="{FF2B5EF4-FFF2-40B4-BE49-F238E27FC236}">
                    <a16:creationId xmlns:a16="http://schemas.microsoft.com/office/drawing/2014/main" id="{66C14E4E-B6D8-491B-B5B9-3618A8D857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475" y="106363"/>
                <a:ext cx="157163" cy="155575"/>
              </a:xfrm>
              <a:custGeom>
                <a:avLst/>
                <a:gdLst>
                  <a:gd name="T0" fmla="*/ 0 w 41"/>
                  <a:gd name="T1" fmla="*/ 41 h 41"/>
                  <a:gd name="T2" fmla="*/ 12 w 41"/>
                  <a:gd name="T3" fmla="*/ 41 h 41"/>
                  <a:gd name="T4" fmla="*/ 41 w 41"/>
                  <a:gd name="T5" fmla="*/ 12 h 41"/>
                  <a:gd name="T6" fmla="*/ 41 w 41"/>
                  <a:gd name="T7" fmla="*/ 0 h 41"/>
                  <a:gd name="T8" fmla="*/ 0 w 41"/>
                  <a:gd name="T9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0" y="41"/>
                    </a:moveTo>
                    <a:cubicBezTo>
                      <a:pt x="12" y="41"/>
                      <a:pt x="12" y="41"/>
                      <a:pt x="12" y="41"/>
                    </a:cubicBezTo>
                    <a:cubicBezTo>
                      <a:pt x="12" y="25"/>
                      <a:pt x="25" y="12"/>
                      <a:pt x="41" y="12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18" y="0"/>
                      <a:pt x="0" y="18"/>
                      <a:pt x="0" y="4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21920" tIns="60960" rIns="121920" bIns="60960"/>
              <a:lstStyle/>
              <a:p>
                <a:pPr defTabSz="914377">
                  <a:defRPr/>
                </a:pPr>
                <a:endParaRPr lang="id-ID" kern="0" dirty="0">
                  <a:solidFill>
                    <a:prstClr val="black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</p:grpSp>
      <p:sp>
        <p:nvSpPr>
          <p:cNvPr id="41" name="矩形 40"/>
          <p:cNvSpPr/>
          <p:nvPr/>
        </p:nvSpPr>
        <p:spPr>
          <a:xfrm>
            <a:off x="1244421" y="341783"/>
            <a:ext cx="5676966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Data Introduction and Pre-processing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BB9166-D41E-B502-1BE9-66C20B733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623" y="107719"/>
            <a:ext cx="1634252" cy="1024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1E5D046-9AC9-16C5-C472-A9C602EEE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585" y="2252565"/>
            <a:ext cx="6968989" cy="44977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3D354C4-D997-461C-9954-2FE0F657CEEA}"/>
              </a:ext>
            </a:extLst>
          </p:cNvPr>
          <p:cNvSpPr/>
          <p:nvPr/>
        </p:nvSpPr>
        <p:spPr>
          <a:xfrm>
            <a:off x="7088442" y="2557406"/>
            <a:ext cx="778788" cy="37290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564159"/>
      </p:ext>
    </p:extLst>
  </p:cSld>
  <p:clrMapOvr>
    <a:masterClrMapping/>
  </p:clrMapOvr>
  <p:transition spd="slow" advClick="0" advTm="11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28" presetID="2" presetClass="entr" presetSubtype="8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33" presetID="2" presetClass="entr" presetSubtype="8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3" grpId="0"/>
      <p:bldP spid="64" grpId="0"/>
      <p:bldP spid="6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1244422" y="341783"/>
            <a:ext cx="2867228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Data Introductio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FBD4B2-919D-86C3-7BCD-4515E8FE2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0242" y="3429000"/>
            <a:ext cx="6320101" cy="31344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AD6EC8-2211-25BD-2DDE-DCF1407D4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859" y="3429000"/>
            <a:ext cx="5742122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82D962-AC2F-2516-0B4B-246D5966A3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020" y="0"/>
            <a:ext cx="692798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62B89F-F717-2563-4949-2154146ECFD0}"/>
              </a:ext>
            </a:extLst>
          </p:cNvPr>
          <p:cNvSpPr txBox="1"/>
          <p:nvPr/>
        </p:nvSpPr>
        <p:spPr>
          <a:xfrm>
            <a:off x="400810" y="1688442"/>
            <a:ext cx="45544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Skewness of ^HSI Daily Returns: -0.0062 </a:t>
            </a:r>
          </a:p>
          <a:p>
            <a:r>
              <a:rPr lang="en-HK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Kurtosis of ^HSI Daily Returns: 7.3513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824054"/>
      </p:ext>
    </p:extLst>
  </p:cSld>
  <p:clrMapOvr>
    <a:masterClrMapping/>
  </p:clrMapOvr>
  <p:transition spd="slow" advClick="0" advTm="11000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0" y="3674533"/>
            <a:ext cx="12192000" cy="205669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3547798" y="3983024"/>
            <a:ext cx="5345605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Personnel Business Recruitment Talents raining Elite Management Training TemplaRecruiTraining anagening Template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127000" dist="38100" dir="2700000" algn="tl">
                  <a:srgbClr val="000000">
                    <a:alpha val="20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127000" dist="38100" dir="2700000" algn="tl">
                  <a:srgbClr val="000000">
                    <a:alpha val="20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 rot="16200000" flipH="1">
            <a:off x="11620484" y="193272"/>
            <a:ext cx="434867" cy="449451"/>
          </a:xfrm>
          <a:prstGeom prst="triangle">
            <a:avLst>
              <a:gd name="adj" fmla="val 0"/>
            </a:avLst>
          </a:prstGeom>
          <a:solidFill>
            <a:srgbClr val="1C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连接符 31"/>
          <p:cNvCxnSpPr/>
          <p:nvPr/>
        </p:nvCxnSpPr>
        <p:spPr>
          <a:xfrm>
            <a:off x="943145" y="2071647"/>
            <a:ext cx="872353" cy="0"/>
          </a:xfrm>
          <a:prstGeom prst="line">
            <a:avLst/>
          </a:prstGeom>
          <a:ln w="76200">
            <a:solidFill>
              <a:srgbClr val="A78D6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69535" y="2296717"/>
            <a:ext cx="6127587" cy="2234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TW" sz="5400" spc="-15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PCA</a:t>
            </a:r>
            <a:r>
              <a:rPr lang="zh-TW" altLang="en-US" sz="5400" spc="-15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 </a:t>
            </a:r>
            <a:r>
              <a:rPr lang="en-HK" sz="5400" spc="-15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</a:rPr>
              <a:t>Methods</a:t>
            </a:r>
          </a:p>
          <a:p>
            <a:pPr marL="0" lvl="1">
              <a:lnSpc>
                <a:spcPct val="150000"/>
              </a:lnSpc>
            </a:pPr>
            <a:endParaRPr lang="zh-CN" altLang="en-US" sz="4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54187" y="1021839"/>
            <a:ext cx="474375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A78D6C"/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PART 02</a:t>
            </a:r>
            <a:endParaRPr lang="zh-CN" altLang="en-US" sz="4400" b="1" dirty="0">
              <a:solidFill>
                <a:srgbClr val="A78D6C"/>
              </a:solidFill>
              <a:effectLst>
                <a:outerShdw blurRad="127000" dist="38100" dir="2700000" algn="tl">
                  <a:srgbClr val="000000">
                    <a:alpha val="20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" y="3880202"/>
            <a:ext cx="12192000" cy="2977798"/>
          </a:xfrm>
          <a:prstGeom prst="rect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" y="3880204"/>
            <a:ext cx="12192003" cy="2997219"/>
          </a:xfrm>
          <a:prstGeom prst="rect">
            <a:avLst/>
          </a:prstGeom>
          <a:solidFill>
            <a:srgbClr val="1C263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803403" y="5025603"/>
            <a:ext cx="578366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1">
                    <a:lumMod val="95000"/>
                  </a:schemeClr>
                </a:solidFill>
                <a:effectLst>
                  <a:outerShdw blurRad="127000" dist="38100" dir="2700000" algn="tl">
                    <a:srgbClr val="000000">
                      <a:alpha val="2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Personnel Business Recruitment Talents raining Elite Management Training TemplaRecruiTraining anagening Template</a:t>
            </a:r>
            <a:endParaRPr lang="zh-CN" altLang="en-US" sz="1000" dirty="0">
              <a:solidFill>
                <a:schemeClr val="bg1">
                  <a:lumMod val="95000"/>
                </a:schemeClr>
              </a:solidFill>
              <a:effectLst>
                <a:outerShdw blurRad="127000" dist="38100" dir="2700000" algn="tl">
                  <a:srgbClr val="000000">
                    <a:alpha val="20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000" dirty="0">
              <a:solidFill>
                <a:schemeClr val="bg1">
                  <a:lumMod val="95000"/>
                </a:schemeClr>
              </a:solidFill>
              <a:effectLst>
                <a:outerShdw blurRad="127000" dist="38100" dir="2700000" algn="tl">
                  <a:srgbClr val="000000">
                    <a:alpha val="20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8021" y="3853569"/>
            <a:ext cx="3581795" cy="341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9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0" grpId="0"/>
      <p:bldP spid="31" grpId="0" animBg="1"/>
      <p:bldP spid="33" grpId="0"/>
      <p:bldP spid="34" grpId="0"/>
      <p:bldP spid="43" grpId="0" animBg="1"/>
      <p:bldP spid="44" grpId="0" animBg="1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c 41"/>
          <p:cNvSpPr/>
          <p:nvPr/>
        </p:nvSpPr>
        <p:spPr>
          <a:xfrm rot="19051047">
            <a:off x="6407583" y="2286066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16" name="Arc 42"/>
          <p:cNvSpPr/>
          <p:nvPr/>
        </p:nvSpPr>
        <p:spPr>
          <a:xfrm rot="2548953" flipH="1">
            <a:off x="3518578" y="2385057"/>
            <a:ext cx="2087887" cy="2087887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en-US" dirty="0">
              <a:latin typeface="思源黑体" panose="020B0500000000000000" pitchFamily="34" charset="-122"/>
              <a:ea typeface="思源黑体" panose="020B0500000000000000" pitchFamily="34" charset="-122"/>
              <a:cs typeface="+mn-ea"/>
              <a:sym typeface="+mn-l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894076" y="970250"/>
            <a:ext cx="2403847" cy="524567"/>
            <a:chOff x="4673997" y="1876824"/>
            <a:chExt cx="2403846" cy="524567"/>
          </a:xfr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33" name="Round Same Side Corner Rectangle 48"/>
            <p:cNvSpPr/>
            <p:nvPr/>
          </p:nvSpPr>
          <p:spPr>
            <a:xfrm rot="5400000">
              <a:off x="5701617" y="986973"/>
              <a:ext cx="348605" cy="2403846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1C26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bg-BG" sz="1600" dirty="0">
                <a:ea typeface="思源黑体" panose="020B0500000000000000" pitchFamily="34" charset="-122"/>
                <a:cs typeface="+mn-ea"/>
                <a:sym typeface="+mn-lt"/>
              </a:endParaRPr>
            </a:p>
          </p:txBody>
        </p:sp>
        <p:sp>
          <p:nvSpPr>
            <p:cNvPr id="34" name="Rectangle 49"/>
            <p:cNvSpPr/>
            <p:nvPr/>
          </p:nvSpPr>
          <p:spPr>
            <a:xfrm>
              <a:off x="5423711" y="1876824"/>
              <a:ext cx="904415" cy="5245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en-US" altLang="zh-TW" sz="2400" dirty="0">
                  <a:solidFill>
                    <a:schemeClr val="bg1"/>
                  </a:solidFill>
                  <a:latin typeface="Times New Roman" panose="02020603050405020304" pitchFamily="18" charset="0"/>
                  <a:ea typeface="思源黑体" panose="020B0500000000000000" pitchFamily="34" charset="-122"/>
                  <a:cs typeface="Times New Roman" panose="02020603050405020304" pitchFamily="18" charset="0"/>
                  <a:sym typeface="+mn-lt"/>
                </a:rPr>
                <a:t>KMO</a:t>
              </a:r>
              <a:endParaRPr lang="zh-CN" altLang="en-US" sz="2400" dirty="0">
                <a:solidFill>
                  <a:schemeClr val="bg1"/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endParaRP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986693" y="1675679"/>
            <a:ext cx="10281819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HK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test the shortest length of sliding window that a PCA could be</a:t>
            </a:r>
          </a:p>
          <a:p>
            <a:pPr algn="ctr">
              <a:lnSpc>
                <a:spcPct val="130000"/>
              </a:lnSpc>
            </a:pPr>
            <a:r>
              <a:rPr lang="en-HK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efficiently applied to</a:t>
            </a:r>
          </a:p>
        </p:txBody>
      </p:sp>
      <p:sp>
        <p:nvSpPr>
          <p:cNvPr id="36" name="矩形 35"/>
          <p:cNvSpPr/>
          <p:nvPr/>
        </p:nvSpPr>
        <p:spPr>
          <a:xfrm>
            <a:off x="1244422" y="341783"/>
            <a:ext cx="5430698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HK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Kaiser-Meyer-Olkin 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Test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HK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(KMO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)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10" name="Picture 9" descr="A mathematical equation with numbers and symbols&#10;&#10;Description automatically generated">
            <a:extLst>
              <a:ext uri="{FF2B5EF4-FFF2-40B4-BE49-F238E27FC236}">
                <a16:creationId xmlns:a16="http://schemas.microsoft.com/office/drawing/2014/main" id="{6D4E6656-DA64-DBD7-5C40-913258431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862" y="2782845"/>
            <a:ext cx="3556000" cy="17145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B45EA0D-F259-675E-786E-9797A2064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623" y="107719"/>
            <a:ext cx="1634252" cy="1024285"/>
          </a:xfrm>
          <a:prstGeom prst="rect">
            <a:avLst/>
          </a:prstGeom>
        </p:spPr>
      </p:pic>
      <p:pic>
        <p:nvPicPr>
          <p:cNvPr id="22" name="Picture 21" descr="A table with numbers and a line&#10;&#10;Description automatically generated">
            <a:extLst>
              <a:ext uri="{FF2B5EF4-FFF2-40B4-BE49-F238E27FC236}">
                <a16:creationId xmlns:a16="http://schemas.microsoft.com/office/drawing/2014/main" id="{0A709834-15E1-0D55-0279-520C6427BB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506" y="2654642"/>
            <a:ext cx="5482084" cy="293407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B5DFBB3-00DC-6E26-0E49-1F6FC13A2222}"/>
              </a:ext>
            </a:extLst>
          </p:cNvPr>
          <p:cNvSpPr txBox="1"/>
          <p:nvPr/>
        </p:nvSpPr>
        <p:spPr>
          <a:xfrm>
            <a:off x="994410" y="2526030"/>
            <a:ext cx="1122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7C3E5D2-D263-851A-72C7-116EB3F181DB}"/>
              </a:ext>
            </a:extLst>
          </p:cNvPr>
          <p:cNvSpPr txBox="1"/>
          <p:nvPr/>
        </p:nvSpPr>
        <p:spPr>
          <a:xfrm>
            <a:off x="1802126" y="4651794"/>
            <a:ext cx="15699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MSA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∈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[0,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1]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46ACEE-BD7A-228A-43B7-2D48276BE720}"/>
              </a:ext>
            </a:extLst>
          </p:cNvPr>
          <p:cNvSpPr txBox="1"/>
          <p:nvPr/>
        </p:nvSpPr>
        <p:spPr>
          <a:xfrm>
            <a:off x="5177170" y="5672139"/>
            <a:ext cx="68117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MSA</a:t>
            </a:r>
            <a:r>
              <a:rPr lang="zh-TW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HK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TW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investigated stocks share more common variation</a:t>
            </a: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MSA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PCA will not</a:t>
            </a:r>
            <a:r>
              <a:rPr lang="zh-TW" alt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 much useful information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686988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244422" y="341783"/>
            <a:ext cx="5144948" cy="496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Apply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PCA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to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Covariance</a:t>
            </a:r>
            <a:r>
              <a:rPr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 </a:t>
            </a:r>
            <a:r>
              <a:rPr lang="en-US" altLang="zh-TW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思源黑体" panose="020B0500000000000000" pitchFamily="34" charset="-122"/>
                <a:cs typeface="Times New Roman" panose="02020603050405020304" pitchFamily="18" charset="0"/>
                <a:sym typeface="+mn-lt"/>
              </a:rPr>
              <a:t>Matrix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Times New Roman" panose="02020603050405020304" pitchFamily="18" charset="0"/>
              <a:ea typeface="思源黑体" panose="020B0500000000000000" pitchFamily="34" charset="-122"/>
              <a:cs typeface="Times New Roman" panose="02020603050405020304" pitchFamily="18" charset="0"/>
              <a:sym typeface="+mn-lt"/>
            </a:endParaRPr>
          </a:p>
        </p:txBody>
      </p:sp>
      <p:pic>
        <p:nvPicPr>
          <p:cNvPr id="3" name="Picture 2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E17FA7D9-7413-CC5D-BDB2-3D117014F3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26" y="1612360"/>
            <a:ext cx="1709021" cy="46012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36A55D-28B8-FDAD-1FF2-B7B653BB049C}"/>
              </a:ext>
            </a:extLst>
          </p:cNvPr>
          <p:cNvSpPr txBox="1"/>
          <p:nvPr/>
        </p:nvSpPr>
        <p:spPr>
          <a:xfrm>
            <a:off x="145632" y="1115649"/>
            <a:ext cx="1977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632936-85C7-AFD0-B083-FD952F788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747" y="2051980"/>
            <a:ext cx="5765561" cy="460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DFBB40-A41B-4DE1-14B6-1049FB0AC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8423" y="0"/>
            <a:ext cx="5363577" cy="42886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B91F62-C232-A144-C87B-28A83149731E}"/>
              </a:ext>
            </a:extLst>
          </p:cNvPr>
          <p:cNvSpPr txBox="1"/>
          <p:nvPr/>
        </p:nvSpPr>
        <p:spPr>
          <a:xfrm>
            <a:off x="7893682" y="4612524"/>
            <a:ext cx="42983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coefficient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largest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Deviation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illustrat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ion</a:t>
            </a:r>
            <a:r>
              <a:rPr lang="zh-TW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n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correlation structure within the stocks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CB0EE-70E2-7AC5-41F9-3E8CF7BC0A90}"/>
              </a:ext>
            </a:extLst>
          </p:cNvPr>
          <p:cNvSpPr txBox="1"/>
          <p:nvPr/>
        </p:nvSpPr>
        <p:spPr>
          <a:xfrm>
            <a:off x="5846445" y="2521298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0027.HK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8417AF-4553-4C1E-379E-A525B9FE750C}"/>
              </a:ext>
            </a:extLst>
          </p:cNvPr>
          <p:cNvSpPr txBox="1"/>
          <p:nvPr/>
        </p:nvSpPr>
        <p:spPr>
          <a:xfrm>
            <a:off x="6622898" y="5422111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1109.HK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975CF8-63CC-7212-259B-41505931D079}"/>
              </a:ext>
            </a:extLst>
          </p:cNvPr>
          <p:cNvSpPr txBox="1"/>
          <p:nvPr/>
        </p:nvSpPr>
        <p:spPr>
          <a:xfrm>
            <a:off x="7350757" y="1352112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1109.HK</a:t>
            </a:r>
            <a:endParaRPr lang="en-US" dirty="0"/>
          </a:p>
        </p:txBody>
      </p:sp>
      <p:sp>
        <p:nvSpPr>
          <p:cNvPr id="12" name="TextBox 9">
            <a:extLst>
              <a:ext uri="{FF2B5EF4-FFF2-40B4-BE49-F238E27FC236}">
                <a16:creationId xmlns:a16="http://schemas.microsoft.com/office/drawing/2014/main" id="{958417AF-4553-4C1E-379E-A525B9FE750C}"/>
              </a:ext>
            </a:extLst>
          </p:cNvPr>
          <p:cNvSpPr txBox="1"/>
          <p:nvPr/>
        </p:nvSpPr>
        <p:spPr>
          <a:xfrm>
            <a:off x="10686121" y="244928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0992.HK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305101"/>
      </p:ext>
    </p:extLst>
  </p:cSld>
  <p:clrMapOvr>
    <a:masterClrMapping/>
  </p:clrMapOvr>
  <p:transition spd="slow" advClick="0" advTm="0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A180DDAE-8180-43EE-A166-F6A17B7CDD3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跨越年终总结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504</Words>
  <Application>Microsoft Macintosh PowerPoint</Application>
  <PresentationFormat>Widescreen</PresentationFormat>
  <Paragraphs>87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微软雅黑</vt:lpstr>
      <vt:lpstr>字魂35号-经典雅黑</vt:lpstr>
      <vt:lpstr>思源黑体</vt:lpstr>
      <vt:lpstr>方正黑体简体</vt:lpstr>
      <vt:lpstr>Arial</vt:lpstr>
      <vt:lpstr>Calibri</vt:lpstr>
      <vt:lpstr>Cambria Math</vt:lpstr>
      <vt:lpstr>Impact MT Std</vt:lpstr>
      <vt:lpstr>Times New Roman</vt:lpstr>
      <vt:lpstr>Office 主题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第一PPT</Manager>
  <Company>第一PPT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第一PPT，www.1ppt.com</dc:creator>
  <cp:keywords>www.1ppt.com</cp:keywords>
  <dc:description>第一PPT</dc:description>
  <cp:lastModifiedBy/>
  <cp:revision>1</cp:revision>
  <dcterms:created xsi:type="dcterms:W3CDTF">2021-05-11T05:42:44Z</dcterms:created>
  <dcterms:modified xsi:type="dcterms:W3CDTF">2024-12-17T15:05:27Z</dcterms:modified>
</cp:coreProperties>
</file>